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7" r:id="rId3"/>
    <p:sldId id="283" r:id="rId4"/>
    <p:sldId id="268" r:id="rId5"/>
    <p:sldId id="267" r:id="rId6"/>
    <p:sldId id="269" r:id="rId7"/>
    <p:sldId id="280" r:id="rId8"/>
    <p:sldId id="270" r:id="rId9"/>
    <p:sldId id="285" r:id="rId10"/>
    <p:sldId id="276" r:id="rId11"/>
    <p:sldId id="274" r:id="rId12"/>
    <p:sldId id="278" r:id="rId13"/>
    <p:sldId id="271" r:id="rId14"/>
    <p:sldId id="273" r:id="rId15"/>
    <p:sldId id="281" r:id="rId16"/>
    <p:sldId id="260" r:id="rId17"/>
    <p:sldId id="284" r:id="rId18"/>
    <p:sldId id="264" r:id="rId19"/>
    <p:sldId id="272" r:id="rId20"/>
    <p:sldId id="266" r:id="rId21"/>
    <p:sldId id="277" r:id="rId22"/>
    <p:sldId id="282"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2" d="100"/>
          <a:sy n="72" d="100"/>
        </p:scale>
        <p:origin x="6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837190-7633-4E22-9551-AD199B45646F}" type="datetimeFigureOut">
              <a:rPr lang="en-US" smtClean="0"/>
              <a:t>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35D9B8-28DC-41C2-B847-7F6D6B67CF6F}" type="slidenum">
              <a:rPr lang="en-US" smtClean="0"/>
              <a:t>‹#›</a:t>
            </a:fld>
            <a:endParaRPr lang="en-US"/>
          </a:p>
        </p:txBody>
      </p:sp>
    </p:spTree>
    <p:extLst>
      <p:ext uri="{BB962C8B-B14F-4D97-AF65-F5344CB8AC3E}">
        <p14:creationId xmlns:p14="http://schemas.microsoft.com/office/powerpoint/2010/main" val="3828229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5D9B8-28DC-41C2-B847-7F6D6B67CF6F}" type="slidenum">
              <a:rPr lang="en-US" smtClean="0"/>
              <a:t>3</a:t>
            </a:fld>
            <a:endParaRPr lang="en-US"/>
          </a:p>
        </p:txBody>
      </p:sp>
    </p:spTree>
    <p:extLst>
      <p:ext uri="{BB962C8B-B14F-4D97-AF65-F5344CB8AC3E}">
        <p14:creationId xmlns:p14="http://schemas.microsoft.com/office/powerpoint/2010/main" val="1857074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https://www.linkedin.com/pulse/forests-forever-john-matel/</a:t>
            </a:r>
          </a:p>
        </p:txBody>
      </p:sp>
      <p:sp>
        <p:nvSpPr>
          <p:cNvPr id="4" name="Slide Number Placeholder 3"/>
          <p:cNvSpPr>
            <a:spLocks noGrp="1"/>
          </p:cNvSpPr>
          <p:nvPr>
            <p:ph type="sldNum" sz="quarter" idx="10"/>
          </p:nvPr>
        </p:nvSpPr>
        <p:spPr/>
        <p:txBody>
          <a:bodyPr/>
          <a:lstStyle/>
          <a:p>
            <a:fld id="{B235D9B8-28DC-41C2-B847-7F6D6B67CF6F}" type="slidenum">
              <a:rPr lang="en-US" smtClean="0"/>
              <a:t>4</a:t>
            </a:fld>
            <a:endParaRPr lang="en-US"/>
          </a:p>
        </p:txBody>
      </p:sp>
    </p:spTree>
    <p:extLst>
      <p:ext uri="{BB962C8B-B14F-4D97-AF65-F5344CB8AC3E}">
        <p14:creationId xmlns:p14="http://schemas.microsoft.com/office/powerpoint/2010/main" val="821848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https://www.linkedin.com/pulse/telling-forestry-story-john-matel/?published=t</a:t>
            </a:r>
          </a:p>
        </p:txBody>
      </p:sp>
      <p:sp>
        <p:nvSpPr>
          <p:cNvPr id="4" name="Slide Number Placeholder 3"/>
          <p:cNvSpPr>
            <a:spLocks noGrp="1"/>
          </p:cNvSpPr>
          <p:nvPr>
            <p:ph type="sldNum" sz="quarter" idx="10"/>
          </p:nvPr>
        </p:nvSpPr>
        <p:spPr/>
        <p:txBody>
          <a:bodyPr/>
          <a:lstStyle/>
          <a:p>
            <a:fld id="{B235D9B8-28DC-41C2-B847-7F6D6B67CF6F}" type="slidenum">
              <a:rPr lang="en-US" smtClean="0"/>
              <a:t>7</a:t>
            </a:fld>
            <a:endParaRPr lang="en-US"/>
          </a:p>
        </p:txBody>
      </p:sp>
    </p:spTree>
    <p:extLst>
      <p:ext uri="{BB962C8B-B14F-4D97-AF65-F5344CB8AC3E}">
        <p14:creationId xmlns:p14="http://schemas.microsoft.com/office/powerpoint/2010/main" val="2187955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http://johnsonmatel.com/blog1/2011/12/burgers_wo_borders_and_pd_succ.html</a:t>
            </a:r>
          </a:p>
        </p:txBody>
      </p:sp>
      <p:sp>
        <p:nvSpPr>
          <p:cNvPr id="4" name="Slide Number Placeholder 3"/>
          <p:cNvSpPr>
            <a:spLocks noGrp="1"/>
          </p:cNvSpPr>
          <p:nvPr>
            <p:ph type="sldNum" sz="quarter" idx="10"/>
          </p:nvPr>
        </p:nvSpPr>
        <p:spPr/>
        <p:txBody>
          <a:bodyPr/>
          <a:lstStyle/>
          <a:p>
            <a:fld id="{B235D9B8-28DC-41C2-B847-7F6D6B67CF6F}" type="slidenum">
              <a:rPr lang="en-US" smtClean="0"/>
              <a:t>13</a:t>
            </a:fld>
            <a:endParaRPr lang="en-US"/>
          </a:p>
        </p:txBody>
      </p:sp>
    </p:spTree>
    <p:extLst>
      <p:ext uri="{BB962C8B-B14F-4D97-AF65-F5344CB8AC3E}">
        <p14:creationId xmlns:p14="http://schemas.microsoft.com/office/powerpoint/2010/main" val="770881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http://johnsonmatel.com/blog1/2011/02/yes_we_have_no_bananas.html </a:t>
            </a:r>
          </a:p>
        </p:txBody>
      </p:sp>
      <p:sp>
        <p:nvSpPr>
          <p:cNvPr id="4" name="Slide Number Placeholder 3"/>
          <p:cNvSpPr>
            <a:spLocks noGrp="1"/>
          </p:cNvSpPr>
          <p:nvPr>
            <p:ph type="sldNum" sz="quarter" idx="10"/>
          </p:nvPr>
        </p:nvSpPr>
        <p:spPr/>
        <p:txBody>
          <a:bodyPr/>
          <a:lstStyle/>
          <a:p>
            <a:fld id="{B235D9B8-28DC-41C2-B847-7F6D6B67CF6F}" type="slidenum">
              <a:rPr lang="en-US" smtClean="0"/>
              <a:t>15</a:t>
            </a:fld>
            <a:endParaRPr lang="en-US"/>
          </a:p>
        </p:txBody>
      </p:sp>
    </p:spTree>
    <p:extLst>
      <p:ext uri="{BB962C8B-B14F-4D97-AF65-F5344CB8AC3E}">
        <p14:creationId xmlns:p14="http://schemas.microsoft.com/office/powerpoint/2010/main" val="4291852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https://www.linkedin.com/pulse/concrete-steel-wood-john-matel/</a:t>
            </a:r>
          </a:p>
        </p:txBody>
      </p:sp>
      <p:sp>
        <p:nvSpPr>
          <p:cNvPr id="4" name="Slide Number Placeholder 3"/>
          <p:cNvSpPr>
            <a:spLocks noGrp="1"/>
          </p:cNvSpPr>
          <p:nvPr>
            <p:ph type="sldNum" sz="quarter" idx="10"/>
          </p:nvPr>
        </p:nvSpPr>
        <p:spPr/>
        <p:txBody>
          <a:bodyPr/>
          <a:lstStyle/>
          <a:p>
            <a:fld id="{B235D9B8-28DC-41C2-B847-7F6D6B67CF6F}" type="slidenum">
              <a:rPr lang="en-US" smtClean="0"/>
              <a:t>18</a:t>
            </a:fld>
            <a:endParaRPr lang="en-US"/>
          </a:p>
        </p:txBody>
      </p:sp>
    </p:spTree>
    <p:extLst>
      <p:ext uri="{BB962C8B-B14F-4D97-AF65-F5344CB8AC3E}">
        <p14:creationId xmlns:p14="http://schemas.microsoft.com/office/powerpoint/2010/main" val="2760927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https://www.linkedin.com/pulse/preservation-conservation-john-matel/</a:t>
            </a:r>
          </a:p>
        </p:txBody>
      </p:sp>
      <p:sp>
        <p:nvSpPr>
          <p:cNvPr id="4" name="Slide Number Placeholder 3"/>
          <p:cNvSpPr>
            <a:spLocks noGrp="1"/>
          </p:cNvSpPr>
          <p:nvPr>
            <p:ph type="sldNum" sz="quarter" idx="10"/>
          </p:nvPr>
        </p:nvSpPr>
        <p:spPr/>
        <p:txBody>
          <a:bodyPr/>
          <a:lstStyle/>
          <a:p>
            <a:fld id="{B235D9B8-28DC-41C2-B847-7F6D6B67CF6F}" type="slidenum">
              <a:rPr lang="en-US" smtClean="0"/>
              <a:t>19</a:t>
            </a:fld>
            <a:endParaRPr lang="en-US"/>
          </a:p>
        </p:txBody>
      </p:sp>
    </p:spTree>
    <p:extLst>
      <p:ext uri="{BB962C8B-B14F-4D97-AF65-F5344CB8AC3E}">
        <p14:creationId xmlns:p14="http://schemas.microsoft.com/office/powerpoint/2010/main" val="1407233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C321-BF02-4362-90DA-5F35CA817F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DFB40A-1012-4075-9E69-80A42C31E0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812904-5AA6-437A-A3D6-6847A1985889}"/>
              </a:ext>
            </a:extLst>
          </p:cNvPr>
          <p:cNvSpPr>
            <a:spLocks noGrp="1"/>
          </p:cNvSpPr>
          <p:nvPr>
            <p:ph type="dt" sz="half" idx="10"/>
          </p:nvPr>
        </p:nvSpPr>
        <p:spPr/>
        <p:txBody>
          <a:bodyPr/>
          <a:lstStyle/>
          <a:p>
            <a:fld id="{761A6CF9-E7A8-4CF8-9E4D-F269C3DC31B6}" type="datetimeFigureOut">
              <a:rPr lang="en-US" smtClean="0"/>
              <a:t>1/7/2018</a:t>
            </a:fld>
            <a:endParaRPr lang="en-US"/>
          </a:p>
        </p:txBody>
      </p:sp>
      <p:sp>
        <p:nvSpPr>
          <p:cNvPr id="5" name="Footer Placeholder 4">
            <a:extLst>
              <a:ext uri="{FF2B5EF4-FFF2-40B4-BE49-F238E27FC236}">
                <a16:creationId xmlns:a16="http://schemas.microsoft.com/office/drawing/2014/main" id="{A6F9EBF0-00C1-4165-BC0C-95308A277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B7DA-0317-4A81-A41C-9871323184A1}"/>
              </a:ext>
            </a:extLst>
          </p:cNvPr>
          <p:cNvSpPr>
            <a:spLocks noGrp="1"/>
          </p:cNvSpPr>
          <p:nvPr>
            <p:ph type="sldNum" sz="quarter" idx="12"/>
          </p:nvPr>
        </p:nvSpPr>
        <p:spPr/>
        <p:txBody>
          <a:bodyPr/>
          <a:lstStyle/>
          <a:p>
            <a:fld id="{BD56C48D-E980-4857-96F9-6AB7BB4C80AA}" type="slidenum">
              <a:rPr lang="en-US" smtClean="0"/>
              <a:t>‹#›</a:t>
            </a:fld>
            <a:endParaRPr lang="en-US"/>
          </a:p>
        </p:txBody>
      </p:sp>
    </p:spTree>
    <p:extLst>
      <p:ext uri="{BB962C8B-B14F-4D97-AF65-F5344CB8AC3E}">
        <p14:creationId xmlns:p14="http://schemas.microsoft.com/office/powerpoint/2010/main" val="3278680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1412F-2CF7-46B1-A584-8D70389CB7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CC962A-8B28-4FA2-BC9F-463E1620DE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350F3-7050-41AC-8365-B6E375B8E19A}"/>
              </a:ext>
            </a:extLst>
          </p:cNvPr>
          <p:cNvSpPr>
            <a:spLocks noGrp="1"/>
          </p:cNvSpPr>
          <p:nvPr>
            <p:ph type="dt" sz="half" idx="10"/>
          </p:nvPr>
        </p:nvSpPr>
        <p:spPr/>
        <p:txBody>
          <a:bodyPr/>
          <a:lstStyle/>
          <a:p>
            <a:fld id="{761A6CF9-E7A8-4CF8-9E4D-F269C3DC31B6}" type="datetimeFigureOut">
              <a:rPr lang="en-US" smtClean="0"/>
              <a:t>1/7/2018</a:t>
            </a:fld>
            <a:endParaRPr lang="en-US"/>
          </a:p>
        </p:txBody>
      </p:sp>
      <p:sp>
        <p:nvSpPr>
          <p:cNvPr id="5" name="Footer Placeholder 4">
            <a:extLst>
              <a:ext uri="{FF2B5EF4-FFF2-40B4-BE49-F238E27FC236}">
                <a16:creationId xmlns:a16="http://schemas.microsoft.com/office/drawing/2014/main" id="{FD8BDE1C-9FD6-40AC-AB45-7FD3B2137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F1099-8BB7-4B21-B17A-0A02F1AF2E5B}"/>
              </a:ext>
            </a:extLst>
          </p:cNvPr>
          <p:cNvSpPr>
            <a:spLocks noGrp="1"/>
          </p:cNvSpPr>
          <p:nvPr>
            <p:ph type="sldNum" sz="quarter" idx="12"/>
          </p:nvPr>
        </p:nvSpPr>
        <p:spPr/>
        <p:txBody>
          <a:bodyPr/>
          <a:lstStyle/>
          <a:p>
            <a:fld id="{BD56C48D-E980-4857-96F9-6AB7BB4C80AA}" type="slidenum">
              <a:rPr lang="en-US" smtClean="0"/>
              <a:t>‹#›</a:t>
            </a:fld>
            <a:endParaRPr lang="en-US"/>
          </a:p>
        </p:txBody>
      </p:sp>
    </p:spTree>
    <p:extLst>
      <p:ext uri="{BB962C8B-B14F-4D97-AF65-F5344CB8AC3E}">
        <p14:creationId xmlns:p14="http://schemas.microsoft.com/office/powerpoint/2010/main" val="3021986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3B8BF0-83FD-4B71-A2C9-E5893E18B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4DF64-7B87-4309-A4C8-25E2FECBEDD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E18E3-6920-46C8-A6E5-DB6A585E5594}"/>
              </a:ext>
            </a:extLst>
          </p:cNvPr>
          <p:cNvSpPr>
            <a:spLocks noGrp="1"/>
          </p:cNvSpPr>
          <p:nvPr>
            <p:ph type="dt" sz="half" idx="10"/>
          </p:nvPr>
        </p:nvSpPr>
        <p:spPr/>
        <p:txBody>
          <a:bodyPr/>
          <a:lstStyle/>
          <a:p>
            <a:fld id="{761A6CF9-E7A8-4CF8-9E4D-F269C3DC31B6}" type="datetimeFigureOut">
              <a:rPr lang="en-US" smtClean="0"/>
              <a:t>1/7/2018</a:t>
            </a:fld>
            <a:endParaRPr lang="en-US"/>
          </a:p>
        </p:txBody>
      </p:sp>
      <p:sp>
        <p:nvSpPr>
          <p:cNvPr id="5" name="Footer Placeholder 4">
            <a:extLst>
              <a:ext uri="{FF2B5EF4-FFF2-40B4-BE49-F238E27FC236}">
                <a16:creationId xmlns:a16="http://schemas.microsoft.com/office/drawing/2014/main" id="{61FA337F-C115-4659-9386-6BD2A85461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F34C3-55CD-4312-ADC6-2CAAD8E197A7}"/>
              </a:ext>
            </a:extLst>
          </p:cNvPr>
          <p:cNvSpPr>
            <a:spLocks noGrp="1"/>
          </p:cNvSpPr>
          <p:nvPr>
            <p:ph type="sldNum" sz="quarter" idx="12"/>
          </p:nvPr>
        </p:nvSpPr>
        <p:spPr/>
        <p:txBody>
          <a:bodyPr/>
          <a:lstStyle/>
          <a:p>
            <a:fld id="{BD56C48D-E980-4857-96F9-6AB7BB4C80AA}" type="slidenum">
              <a:rPr lang="en-US" smtClean="0"/>
              <a:t>‹#›</a:t>
            </a:fld>
            <a:endParaRPr lang="en-US"/>
          </a:p>
        </p:txBody>
      </p:sp>
    </p:spTree>
    <p:extLst>
      <p:ext uri="{BB962C8B-B14F-4D97-AF65-F5344CB8AC3E}">
        <p14:creationId xmlns:p14="http://schemas.microsoft.com/office/powerpoint/2010/main" val="1900855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D3DBD55-6B01-4175-AE65-84559F588F77}" type="datetimeFigureOut">
              <a:rPr lang="en-US" smtClean="0"/>
              <a:pPr/>
              <a:t>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2CED1-4713-4FC5-8499-98E30CB0979D}" type="slidenum">
              <a:rPr lang="en-US" smtClean="0"/>
              <a:pPr/>
              <a:t>‹#›</a:t>
            </a:fld>
            <a:endParaRPr lang="en-US"/>
          </a:p>
        </p:txBody>
      </p:sp>
    </p:spTree>
    <p:extLst>
      <p:ext uri="{BB962C8B-B14F-4D97-AF65-F5344CB8AC3E}">
        <p14:creationId xmlns:p14="http://schemas.microsoft.com/office/powerpoint/2010/main" val="3018731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3DBD55-6B01-4175-AE65-84559F588F77}" type="datetimeFigureOut">
              <a:rPr lang="en-US" smtClean="0"/>
              <a:pPr/>
              <a:t>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2CED1-4713-4FC5-8499-98E30CB0979D}" type="slidenum">
              <a:rPr lang="en-US" smtClean="0"/>
              <a:pPr/>
              <a:t>‹#›</a:t>
            </a:fld>
            <a:endParaRPr lang="en-US"/>
          </a:p>
        </p:txBody>
      </p:sp>
    </p:spTree>
    <p:extLst>
      <p:ext uri="{BB962C8B-B14F-4D97-AF65-F5344CB8AC3E}">
        <p14:creationId xmlns:p14="http://schemas.microsoft.com/office/powerpoint/2010/main" val="572260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3DBD55-6B01-4175-AE65-84559F588F77}" type="datetimeFigureOut">
              <a:rPr lang="en-US" smtClean="0"/>
              <a:pPr/>
              <a:t>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2CED1-4713-4FC5-8499-98E30CB0979D}" type="slidenum">
              <a:rPr lang="en-US" smtClean="0"/>
              <a:pPr/>
              <a:t>‹#›</a:t>
            </a:fld>
            <a:endParaRPr lang="en-US"/>
          </a:p>
        </p:txBody>
      </p:sp>
    </p:spTree>
    <p:extLst>
      <p:ext uri="{BB962C8B-B14F-4D97-AF65-F5344CB8AC3E}">
        <p14:creationId xmlns:p14="http://schemas.microsoft.com/office/powerpoint/2010/main" val="1726928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3DBD55-6B01-4175-AE65-84559F588F77}" type="datetimeFigureOut">
              <a:rPr lang="en-US" smtClean="0"/>
              <a:pPr/>
              <a:t>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2CED1-4713-4FC5-8499-98E30CB0979D}" type="slidenum">
              <a:rPr lang="en-US" smtClean="0"/>
              <a:pPr/>
              <a:t>‹#›</a:t>
            </a:fld>
            <a:endParaRPr lang="en-US"/>
          </a:p>
        </p:txBody>
      </p:sp>
    </p:spTree>
    <p:extLst>
      <p:ext uri="{BB962C8B-B14F-4D97-AF65-F5344CB8AC3E}">
        <p14:creationId xmlns:p14="http://schemas.microsoft.com/office/powerpoint/2010/main" val="3405371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3DBD55-6B01-4175-AE65-84559F588F77}" type="datetimeFigureOut">
              <a:rPr lang="en-US" smtClean="0"/>
              <a:pPr/>
              <a:t>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12CED1-4713-4FC5-8499-98E30CB0979D}" type="slidenum">
              <a:rPr lang="en-US" smtClean="0"/>
              <a:pPr/>
              <a:t>‹#›</a:t>
            </a:fld>
            <a:endParaRPr lang="en-US"/>
          </a:p>
        </p:txBody>
      </p:sp>
    </p:spTree>
    <p:extLst>
      <p:ext uri="{BB962C8B-B14F-4D97-AF65-F5344CB8AC3E}">
        <p14:creationId xmlns:p14="http://schemas.microsoft.com/office/powerpoint/2010/main" val="2475937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3DBD55-6B01-4175-AE65-84559F588F77}" type="datetimeFigureOut">
              <a:rPr lang="en-US" smtClean="0"/>
              <a:pPr/>
              <a:t>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2CED1-4713-4FC5-8499-98E30CB0979D}" type="slidenum">
              <a:rPr lang="en-US" smtClean="0"/>
              <a:pPr/>
              <a:t>‹#›</a:t>
            </a:fld>
            <a:endParaRPr lang="en-US"/>
          </a:p>
        </p:txBody>
      </p:sp>
    </p:spTree>
    <p:extLst>
      <p:ext uri="{BB962C8B-B14F-4D97-AF65-F5344CB8AC3E}">
        <p14:creationId xmlns:p14="http://schemas.microsoft.com/office/powerpoint/2010/main" val="1288571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3DBD55-6B01-4175-AE65-84559F588F77}" type="datetimeFigureOut">
              <a:rPr lang="en-US" smtClean="0"/>
              <a:pPr/>
              <a:t>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12CED1-4713-4FC5-8499-98E30CB0979D}" type="slidenum">
              <a:rPr lang="en-US" smtClean="0"/>
              <a:pPr/>
              <a:t>‹#›</a:t>
            </a:fld>
            <a:endParaRPr lang="en-US"/>
          </a:p>
        </p:txBody>
      </p:sp>
    </p:spTree>
    <p:extLst>
      <p:ext uri="{BB962C8B-B14F-4D97-AF65-F5344CB8AC3E}">
        <p14:creationId xmlns:p14="http://schemas.microsoft.com/office/powerpoint/2010/main" val="3620855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3DBD55-6B01-4175-AE65-84559F588F77}" type="datetimeFigureOut">
              <a:rPr lang="en-US" smtClean="0"/>
              <a:pPr/>
              <a:t>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2CED1-4713-4FC5-8499-98E30CB0979D}" type="slidenum">
              <a:rPr lang="en-US" smtClean="0"/>
              <a:pPr/>
              <a:t>‹#›</a:t>
            </a:fld>
            <a:endParaRPr lang="en-US"/>
          </a:p>
        </p:txBody>
      </p:sp>
    </p:spTree>
    <p:extLst>
      <p:ext uri="{BB962C8B-B14F-4D97-AF65-F5344CB8AC3E}">
        <p14:creationId xmlns:p14="http://schemas.microsoft.com/office/powerpoint/2010/main" val="1286764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D3FA4-A7AD-4ED8-ABAD-F2227FDCA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77646-A9D6-4FA7-9C73-4A1BB7AD34D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009D8-00F7-45B2-9A0F-DF3090629CF1}"/>
              </a:ext>
            </a:extLst>
          </p:cNvPr>
          <p:cNvSpPr>
            <a:spLocks noGrp="1"/>
          </p:cNvSpPr>
          <p:nvPr>
            <p:ph type="dt" sz="half" idx="10"/>
          </p:nvPr>
        </p:nvSpPr>
        <p:spPr/>
        <p:txBody>
          <a:bodyPr/>
          <a:lstStyle/>
          <a:p>
            <a:fld id="{761A6CF9-E7A8-4CF8-9E4D-F269C3DC31B6}" type="datetimeFigureOut">
              <a:rPr lang="en-US" smtClean="0"/>
              <a:t>1/7/2018</a:t>
            </a:fld>
            <a:endParaRPr lang="en-US"/>
          </a:p>
        </p:txBody>
      </p:sp>
      <p:sp>
        <p:nvSpPr>
          <p:cNvPr id="5" name="Footer Placeholder 4">
            <a:extLst>
              <a:ext uri="{FF2B5EF4-FFF2-40B4-BE49-F238E27FC236}">
                <a16:creationId xmlns:a16="http://schemas.microsoft.com/office/drawing/2014/main" id="{18A5E8BD-46F8-472D-9DE3-75D3F2422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29263-CDA0-4C85-A8DE-0AAF72FB08F5}"/>
              </a:ext>
            </a:extLst>
          </p:cNvPr>
          <p:cNvSpPr>
            <a:spLocks noGrp="1"/>
          </p:cNvSpPr>
          <p:nvPr>
            <p:ph type="sldNum" sz="quarter" idx="12"/>
          </p:nvPr>
        </p:nvSpPr>
        <p:spPr/>
        <p:txBody>
          <a:bodyPr/>
          <a:lstStyle/>
          <a:p>
            <a:fld id="{BD56C48D-E980-4857-96F9-6AB7BB4C80AA}" type="slidenum">
              <a:rPr lang="en-US" smtClean="0"/>
              <a:t>‹#›</a:t>
            </a:fld>
            <a:endParaRPr lang="en-US"/>
          </a:p>
        </p:txBody>
      </p:sp>
    </p:spTree>
    <p:extLst>
      <p:ext uri="{BB962C8B-B14F-4D97-AF65-F5344CB8AC3E}">
        <p14:creationId xmlns:p14="http://schemas.microsoft.com/office/powerpoint/2010/main" val="3403964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3DBD55-6B01-4175-AE65-84559F588F77}" type="datetimeFigureOut">
              <a:rPr lang="en-US" smtClean="0"/>
              <a:pPr/>
              <a:t>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2CED1-4713-4FC5-8499-98E30CB0979D}" type="slidenum">
              <a:rPr lang="en-US" smtClean="0"/>
              <a:pPr/>
              <a:t>‹#›</a:t>
            </a:fld>
            <a:endParaRPr lang="en-US"/>
          </a:p>
        </p:txBody>
      </p:sp>
    </p:spTree>
    <p:extLst>
      <p:ext uri="{BB962C8B-B14F-4D97-AF65-F5344CB8AC3E}">
        <p14:creationId xmlns:p14="http://schemas.microsoft.com/office/powerpoint/2010/main" val="876529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3DBD55-6B01-4175-AE65-84559F588F77}" type="datetimeFigureOut">
              <a:rPr lang="en-US" smtClean="0"/>
              <a:pPr/>
              <a:t>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2CED1-4713-4FC5-8499-98E30CB0979D}" type="slidenum">
              <a:rPr lang="en-US" smtClean="0"/>
              <a:pPr/>
              <a:t>‹#›</a:t>
            </a:fld>
            <a:endParaRPr lang="en-US"/>
          </a:p>
        </p:txBody>
      </p:sp>
    </p:spTree>
    <p:extLst>
      <p:ext uri="{BB962C8B-B14F-4D97-AF65-F5344CB8AC3E}">
        <p14:creationId xmlns:p14="http://schemas.microsoft.com/office/powerpoint/2010/main" val="45402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3DBD55-6B01-4175-AE65-84559F588F77}" type="datetimeFigureOut">
              <a:rPr lang="en-US" smtClean="0"/>
              <a:pPr/>
              <a:t>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2CED1-4713-4FC5-8499-98E30CB0979D}" type="slidenum">
              <a:rPr lang="en-US" smtClean="0"/>
              <a:pPr/>
              <a:t>‹#›</a:t>
            </a:fld>
            <a:endParaRPr lang="en-US"/>
          </a:p>
        </p:txBody>
      </p:sp>
    </p:spTree>
    <p:extLst>
      <p:ext uri="{BB962C8B-B14F-4D97-AF65-F5344CB8AC3E}">
        <p14:creationId xmlns:p14="http://schemas.microsoft.com/office/powerpoint/2010/main" val="350562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7F7A3-A3D3-4463-A40C-5C196F4DB2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AD91C-6D24-4B7A-92B7-023FECD0B9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9E0514-4A42-4334-A65B-3D377A85C0CC}"/>
              </a:ext>
            </a:extLst>
          </p:cNvPr>
          <p:cNvSpPr>
            <a:spLocks noGrp="1"/>
          </p:cNvSpPr>
          <p:nvPr>
            <p:ph type="dt" sz="half" idx="10"/>
          </p:nvPr>
        </p:nvSpPr>
        <p:spPr/>
        <p:txBody>
          <a:bodyPr/>
          <a:lstStyle/>
          <a:p>
            <a:fld id="{761A6CF9-E7A8-4CF8-9E4D-F269C3DC31B6}" type="datetimeFigureOut">
              <a:rPr lang="en-US" smtClean="0"/>
              <a:t>1/7/2018</a:t>
            </a:fld>
            <a:endParaRPr lang="en-US"/>
          </a:p>
        </p:txBody>
      </p:sp>
      <p:sp>
        <p:nvSpPr>
          <p:cNvPr id="5" name="Footer Placeholder 4">
            <a:extLst>
              <a:ext uri="{FF2B5EF4-FFF2-40B4-BE49-F238E27FC236}">
                <a16:creationId xmlns:a16="http://schemas.microsoft.com/office/drawing/2014/main" id="{4BD6D2CE-B225-4629-9D80-0549E9482B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FD206-AC86-44EE-B662-C055857E5C33}"/>
              </a:ext>
            </a:extLst>
          </p:cNvPr>
          <p:cNvSpPr>
            <a:spLocks noGrp="1"/>
          </p:cNvSpPr>
          <p:nvPr>
            <p:ph type="sldNum" sz="quarter" idx="12"/>
          </p:nvPr>
        </p:nvSpPr>
        <p:spPr/>
        <p:txBody>
          <a:bodyPr/>
          <a:lstStyle/>
          <a:p>
            <a:fld id="{BD56C48D-E980-4857-96F9-6AB7BB4C80AA}" type="slidenum">
              <a:rPr lang="en-US" smtClean="0"/>
              <a:t>‹#›</a:t>
            </a:fld>
            <a:endParaRPr lang="en-US"/>
          </a:p>
        </p:txBody>
      </p:sp>
    </p:spTree>
    <p:extLst>
      <p:ext uri="{BB962C8B-B14F-4D97-AF65-F5344CB8AC3E}">
        <p14:creationId xmlns:p14="http://schemas.microsoft.com/office/powerpoint/2010/main" val="2986538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2EB85-75E8-4D83-9F6E-6C48B22EA5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C815E-CCD9-47D3-AF48-5C449CB035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D8F67C-8D07-443A-8D3B-3D1A2075F60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D94007-7F05-40F3-9631-2D1A9244A629}"/>
              </a:ext>
            </a:extLst>
          </p:cNvPr>
          <p:cNvSpPr>
            <a:spLocks noGrp="1"/>
          </p:cNvSpPr>
          <p:nvPr>
            <p:ph type="dt" sz="half" idx="10"/>
          </p:nvPr>
        </p:nvSpPr>
        <p:spPr/>
        <p:txBody>
          <a:bodyPr/>
          <a:lstStyle/>
          <a:p>
            <a:fld id="{761A6CF9-E7A8-4CF8-9E4D-F269C3DC31B6}" type="datetimeFigureOut">
              <a:rPr lang="en-US" smtClean="0"/>
              <a:t>1/7/2018</a:t>
            </a:fld>
            <a:endParaRPr lang="en-US"/>
          </a:p>
        </p:txBody>
      </p:sp>
      <p:sp>
        <p:nvSpPr>
          <p:cNvPr id="6" name="Footer Placeholder 5">
            <a:extLst>
              <a:ext uri="{FF2B5EF4-FFF2-40B4-BE49-F238E27FC236}">
                <a16:creationId xmlns:a16="http://schemas.microsoft.com/office/drawing/2014/main" id="{33C1F5D9-7E30-4FB2-B517-E04C45C6FE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F2745-F8FE-4B17-9595-0B341FBEF696}"/>
              </a:ext>
            </a:extLst>
          </p:cNvPr>
          <p:cNvSpPr>
            <a:spLocks noGrp="1"/>
          </p:cNvSpPr>
          <p:nvPr>
            <p:ph type="sldNum" sz="quarter" idx="12"/>
          </p:nvPr>
        </p:nvSpPr>
        <p:spPr/>
        <p:txBody>
          <a:bodyPr/>
          <a:lstStyle/>
          <a:p>
            <a:fld id="{BD56C48D-E980-4857-96F9-6AB7BB4C80AA}" type="slidenum">
              <a:rPr lang="en-US" smtClean="0"/>
              <a:t>‹#›</a:t>
            </a:fld>
            <a:endParaRPr lang="en-US"/>
          </a:p>
        </p:txBody>
      </p:sp>
    </p:spTree>
    <p:extLst>
      <p:ext uri="{BB962C8B-B14F-4D97-AF65-F5344CB8AC3E}">
        <p14:creationId xmlns:p14="http://schemas.microsoft.com/office/powerpoint/2010/main" val="2913901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876FA-EDCA-4DD5-AF81-B93DF75675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B78BEE-41EC-433D-897C-5276E493C9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B2243D-C9E3-4AA5-A570-C074D803F56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0C620D-1F39-4D94-A23C-40CB8F42F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C449574-ADE5-4BAC-A879-1A7C3A53BB0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AC629D-32D8-4E98-9559-5AA51E8D22C6}"/>
              </a:ext>
            </a:extLst>
          </p:cNvPr>
          <p:cNvSpPr>
            <a:spLocks noGrp="1"/>
          </p:cNvSpPr>
          <p:nvPr>
            <p:ph type="dt" sz="half" idx="10"/>
          </p:nvPr>
        </p:nvSpPr>
        <p:spPr/>
        <p:txBody>
          <a:bodyPr/>
          <a:lstStyle/>
          <a:p>
            <a:fld id="{761A6CF9-E7A8-4CF8-9E4D-F269C3DC31B6}" type="datetimeFigureOut">
              <a:rPr lang="en-US" smtClean="0"/>
              <a:t>1/7/2018</a:t>
            </a:fld>
            <a:endParaRPr lang="en-US"/>
          </a:p>
        </p:txBody>
      </p:sp>
      <p:sp>
        <p:nvSpPr>
          <p:cNvPr id="8" name="Footer Placeholder 7">
            <a:extLst>
              <a:ext uri="{FF2B5EF4-FFF2-40B4-BE49-F238E27FC236}">
                <a16:creationId xmlns:a16="http://schemas.microsoft.com/office/drawing/2014/main" id="{EC1F9D10-8D78-42CF-BEF5-17EA61D9C6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5FB827-8E04-43F9-B284-C0E673AFB634}"/>
              </a:ext>
            </a:extLst>
          </p:cNvPr>
          <p:cNvSpPr>
            <a:spLocks noGrp="1"/>
          </p:cNvSpPr>
          <p:nvPr>
            <p:ph type="sldNum" sz="quarter" idx="12"/>
          </p:nvPr>
        </p:nvSpPr>
        <p:spPr/>
        <p:txBody>
          <a:bodyPr/>
          <a:lstStyle/>
          <a:p>
            <a:fld id="{BD56C48D-E980-4857-96F9-6AB7BB4C80AA}" type="slidenum">
              <a:rPr lang="en-US" smtClean="0"/>
              <a:t>‹#›</a:t>
            </a:fld>
            <a:endParaRPr lang="en-US"/>
          </a:p>
        </p:txBody>
      </p:sp>
    </p:spTree>
    <p:extLst>
      <p:ext uri="{BB962C8B-B14F-4D97-AF65-F5344CB8AC3E}">
        <p14:creationId xmlns:p14="http://schemas.microsoft.com/office/powerpoint/2010/main" val="270383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DDD6E-C4EE-4E06-B758-7B6AFE1DDA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600DB3-511A-44B8-AEBC-13A6F5C18333}"/>
              </a:ext>
            </a:extLst>
          </p:cNvPr>
          <p:cNvSpPr>
            <a:spLocks noGrp="1"/>
          </p:cNvSpPr>
          <p:nvPr>
            <p:ph type="dt" sz="half" idx="10"/>
          </p:nvPr>
        </p:nvSpPr>
        <p:spPr/>
        <p:txBody>
          <a:bodyPr/>
          <a:lstStyle/>
          <a:p>
            <a:fld id="{761A6CF9-E7A8-4CF8-9E4D-F269C3DC31B6}" type="datetimeFigureOut">
              <a:rPr lang="en-US" smtClean="0"/>
              <a:t>1/7/2018</a:t>
            </a:fld>
            <a:endParaRPr lang="en-US"/>
          </a:p>
        </p:txBody>
      </p:sp>
      <p:sp>
        <p:nvSpPr>
          <p:cNvPr id="4" name="Footer Placeholder 3">
            <a:extLst>
              <a:ext uri="{FF2B5EF4-FFF2-40B4-BE49-F238E27FC236}">
                <a16:creationId xmlns:a16="http://schemas.microsoft.com/office/drawing/2014/main" id="{044B5D12-4BE3-49AC-8A07-EDC77502F0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C34A4A-C3BE-46F8-B81E-686DE0AC355B}"/>
              </a:ext>
            </a:extLst>
          </p:cNvPr>
          <p:cNvSpPr>
            <a:spLocks noGrp="1"/>
          </p:cNvSpPr>
          <p:nvPr>
            <p:ph type="sldNum" sz="quarter" idx="12"/>
          </p:nvPr>
        </p:nvSpPr>
        <p:spPr/>
        <p:txBody>
          <a:bodyPr/>
          <a:lstStyle/>
          <a:p>
            <a:fld id="{BD56C48D-E980-4857-96F9-6AB7BB4C80AA}" type="slidenum">
              <a:rPr lang="en-US" smtClean="0"/>
              <a:t>‹#›</a:t>
            </a:fld>
            <a:endParaRPr lang="en-US"/>
          </a:p>
        </p:txBody>
      </p:sp>
    </p:spTree>
    <p:extLst>
      <p:ext uri="{BB962C8B-B14F-4D97-AF65-F5344CB8AC3E}">
        <p14:creationId xmlns:p14="http://schemas.microsoft.com/office/powerpoint/2010/main" val="66762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35A120-923A-4E76-8DC5-7249F57B4EE3}"/>
              </a:ext>
            </a:extLst>
          </p:cNvPr>
          <p:cNvSpPr>
            <a:spLocks noGrp="1"/>
          </p:cNvSpPr>
          <p:nvPr>
            <p:ph type="dt" sz="half" idx="10"/>
          </p:nvPr>
        </p:nvSpPr>
        <p:spPr/>
        <p:txBody>
          <a:bodyPr/>
          <a:lstStyle/>
          <a:p>
            <a:fld id="{761A6CF9-E7A8-4CF8-9E4D-F269C3DC31B6}" type="datetimeFigureOut">
              <a:rPr lang="en-US" smtClean="0"/>
              <a:t>1/7/2018</a:t>
            </a:fld>
            <a:endParaRPr lang="en-US"/>
          </a:p>
        </p:txBody>
      </p:sp>
      <p:sp>
        <p:nvSpPr>
          <p:cNvPr id="3" name="Footer Placeholder 2">
            <a:extLst>
              <a:ext uri="{FF2B5EF4-FFF2-40B4-BE49-F238E27FC236}">
                <a16:creationId xmlns:a16="http://schemas.microsoft.com/office/drawing/2014/main" id="{9D77C95C-116F-4BBA-B658-8151745422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49E88D-210F-4B29-9F84-CA48A00EC927}"/>
              </a:ext>
            </a:extLst>
          </p:cNvPr>
          <p:cNvSpPr>
            <a:spLocks noGrp="1"/>
          </p:cNvSpPr>
          <p:nvPr>
            <p:ph type="sldNum" sz="quarter" idx="12"/>
          </p:nvPr>
        </p:nvSpPr>
        <p:spPr/>
        <p:txBody>
          <a:bodyPr/>
          <a:lstStyle/>
          <a:p>
            <a:fld id="{BD56C48D-E980-4857-96F9-6AB7BB4C80AA}" type="slidenum">
              <a:rPr lang="en-US" smtClean="0"/>
              <a:t>‹#›</a:t>
            </a:fld>
            <a:endParaRPr lang="en-US"/>
          </a:p>
        </p:txBody>
      </p:sp>
    </p:spTree>
    <p:extLst>
      <p:ext uri="{BB962C8B-B14F-4D97-AF65-F5344CB8AC3E}">
        <p14:creationId xmlns:p14="http://schemas.microsoft.com/office/powerpoint/2010/main" val="416788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A506-86F0-4AE8-B642-1CBC62B815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678228-53C5-4E8E-B619-1CFBAB5F4B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14D33E-1B4C-4703-94DB-B4A5F29D65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E6335A-D234-4FD0-BC5B-983295140ABA}"/>
              </a:ext>
            </a:extLst>
          </p:cNvPr>
          <p:cNvSpPr>
            <a:spLocks noGrp="1"/>
          </p:cNvSpPr>
          <p:nvPr>
            <p:ph type="dt" sz="half" idx="10"/>
          </p:nvPr>
        </p:nvSpPr>
        <p:spPr/>
        <p:txBody>
          <a:bodyPr/>
          <a:lstStyle/>
          <a:p>
            <a:fld id="{761A6CF9-E7A8-4CF8-9E4D-F269C3DC31B6}" type="datetimeFigureOut">
              <a:rPr lang="en-US" smtClean="0"/>
              <a:t>1/7/2018</a:t>
            </a:fld>
            <a:endParaRPr lang="en-US"/>
          </a:p>
        </p:txBody>
      </p:sp>
      <p:sp>
        <p:nvSpPr>
          <p:cNvPr id="6" name="Footer Placeholder 5">
            <a:extLst>
              <a:ext uri="{FF2B5EF4-FFF2-40B4-BE49-F238E27FC236}">
                <a16:creationId xmlns:a16="http://schemas.microsoft.com/office/drawing/2014/main" id="{00B7FDEB-CB3B-4EF4-9766-EAFC29082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9C4F7-A4BB-445F-86B4-43D6B33196AB}"/>
              </a:ext>
            </a:extLst>
          </p:cNvPr>
          <p:cNvSpPr>
            <a:spLocks noGrp="1"/>
          </p:cNvSpPr>
          <p:nvPr>
            <p:ph type="sldNum" sz="quarter" idx="12"/>
          </p:nvPr>
        </p:nvSpPr>
        <p:spPr/>
        <p:txBody>
          <a:bodyPr/>
          <a:lstStyle/>
          <a:p>
            <a:fld id="{BD56C48D-E980-4857-96F9-6AB7BB4C80AA}" type="slidenum">
              <a:rPr lang="en-US" smtClean="0"/>
              <a:t>‹#›</a:t>
            </a:fld>
            <a:endParaRPr lang="en-US"/>
          </a:p>
        </p:txBody>
      </p:sp>
    </p:spTree>
    <p:extLst>
      <p:ext uri="{BB962C8B-B14F-4D97-AF65-F5344CB8AC3E}">
        <p14:creationId xmlns:p14="http://schemas.microsoft.com/office/powerpoint/2010/main" val="786624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1290-50B4-4F42-9E91-5051D12FA8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1A383B-46B5-4FA4-88E3-B50DC0A882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F9C00E-8F19-46A7-ACBA-FA4B057AA5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F6CE7B-7632-46FB-9C58-E7A4128695C2}"/>
              </a:ext>
            </a:extLst>
          </p:cNvPr>
          <p:cNvSpPr>
            <a:spLocks noGrp="1"/>
          </p:cNvSpPr>
          <p:nvPr>
            <p:ph type="dt" sz="half" idx="10"/>
          </p:nvPr>
        </p:nvSpPr>
        <p:spPr/>
        <p:txBody>
          <a:bodyPr/>
          <a:lstStyle/>
          <a:p>
            <a:fld id="{761A6CF9-E7A8-4CF8-9E4D-F269C3DC31B6}" type="datetimeFigureOut">
              <a:rPr lang="en-US" smtClean="0"/>
              <a:t>1/7/2018</a:t>
            </a:fld>
            <a:endParaRPr lang="en-US"/>
          </a:p>
        </p:txBody>
      </p:sp>
      <p:sp>
        <p:nvSpPr>
          <p:cNvPr id="6" name="Footer Placeholder 5">
            <a:extLst>
              <a:ext uri="{FF2B5EF4-FFF2-40B4-BE49-F238E27FC236}">
                <a16:creationId xmlns:a16="http://schemas.microsoft.com/office/drawing/2014/main" id="{CFDFE218-DBA2-41F3-886E-6E2FBDB1B5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8800A4-24B4-4D3C-909F-97D086FE650A}"/>
              </a:ext>
            </a:extLst>
          </p:cNvPr>
          <p:cNvSpPr>
            <a:spLocks noGrp="1"/>
          </p:cNvSpPr>
          <p:nvPr>
            <p:ph type="sldNum" sz="quarter" idx="12"/>
          </p:nvPr>
        </p:nvSpPr>
        <p:spPr/>
        <p:txBody>
          <a:bodyPr/>
          <a:lstStyle/>
          <a:p>
            <a:fld id="{BD56C48D-E980-4857-96F9-6AB7BB4C80AA}" type="slidenum">
              <a:rPr lang="en-US" smtClean="0"/>
              <a:t>‹#›</a:t>
            </a:fld>
            <a:endParaRPr lang="en-US"/>
          </a:p>
        </p:txBody>
      </p:sp>
    </p:spTree>
    <p:extLst>
      <p:ext uri="{BB962C8B-B14F-4D97-AF65-F5344CB8AC3E}">
        <p14:creationId xmlns:p14="http://schemas.microsoft.com/office/powerpoint/2010/main" val="586354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C9B2C5-618D-4630-8680-487189D8FC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CEFCA5-D2AF-4F86-B218-18C6BB35AB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08A93-80E7-4FCA-BC95-D8540652A9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1A6CF9-E7A8-4CF8-9E4D-F269C3DC31B6}" type="datetimeFigureOut">
              <a:rPr lang="en-US" smtClean="0"/>
              <a:t>1/7/2018</a:t>
            </a:fld>
            <a:endParaRPr lang="en-US"/>
          </a:p>
        </p:txBody>
      </p:sp>
      <p:sp>
        <p:nvSpPr>
          <p:cNvPr id="5" name="Footer Placeholder 4">
            <a:extLst>
              <a:ext uri="{FF2B5EF4-FFF2-40B4-BE49-F238E27FC236}">
                <a16:creationId xmlns:a16="http://schemas.microsoft.com/office/drawing/2014/main" id="{2A284167-BB4B-4DA1-871F-5BA845EB01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3BBD74-1A03-44A0-9166-803C109D71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56C48D-E980-4857-96F9-6AB7BB4C80AA}" type="slidenum">
              <a:rPr lang="en-US" smtClean="0"/>
              <a:t>‹#›</a:t>
            </a:fld>
            <a:endParaRPr lang="en-US"/>
          </a:p>
        </p:txBody>
      </p:sp>
    </p:spTree>
    <p:extLst>
      <p:ext uri="{BB962C8B-B14F-4D97-AF65-F5344CB8AC3E}">
        <p14:creationId xmlns:p14="http://schemas.microsoft.com/office/powerpoint/2010/main" val="3067690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3DBD55-6B01-4175-AE65-84559F588F77}" type="datetimeFigureOut">
              <a:rPr lang="en-US" smtClean="0"/>
              <a:pPr/>
              <a:t>1/7/2018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2CED1-4713-4FC5-8499-98E30CB0979D}" type="slidenum">
              <a:rPr lang="en-US" smtClean="0"/>
              <a:pPr/>
              <a:t>‹#›</a:t>
            </a:fld>
            <a:endParaRPr lang="en-US"/>
          </a:p>
        </p:txBody>
      </p:sp>
    </p:spTree>
    <p:extLst>
      <p:ext uri="{BB962C8B-B14F-4D97-AF65-F5344CB8AC3E}">
        <p14:creationId xmlns:p14="http://schemas.microsoft.com/office/powerpoint/2010/main" val="252712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jmafe.com/"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www.virginiatff.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jmafe.com/"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www.virginiatff.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88000"/>
          </a:schemeClr>
        </a:solidFill>
        <a:effectLst/>
      </p:bgPr>
    </p:bg>
    <p:spTree>
      <p:nvGrpSpPr>
        <p:cNvPr id="1" name=""/>
        <p:cNvGrpSpPr/>
        <p:nvPr/>
      </p:nvGrpSpPr>
      <p:grpSpPr>
        <a:xfrm>
          <a:off x="0" y="0"/>
          <a:ext cx="0" cy="0"/>
          <a:chOff x="0" y="0"/>
          <a:chExt cx="0" cy="0"/>
        </a:xfrm>
      </p:grpSpPr>
      <p:pic>
        <p:nvPicPr>
          <p:cNvPr id="5" name="Content Placeholder 4" descr="A person standing next to a forest&#10;&#10;Description generated with very high confidence">
            <a:extLst>
              <a:ext uri="{FF2B5EF4-FFF2-40B4-BE49-F238E27FC236}">
                <a16:creationId xmlns:a16="http://schemas.microsoft.com/office/drawing/2014/main" id="{7E12FC66-7330-4975-B7CB-D05C7A6CA9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23433" y="-188342"/>
            <a:ext cx="5994329" cy="703147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C5994FB-ECAC-43C8-B489-A1EECA260A57}"/>
              </a:ext>
            </a:extLst>
          </p:cNvPr>
          <p:cNvSpPr>
            <a:spLocks noGrp="1"/>
          </p:cNvSpPr>
          <p:nvPr>
            <p:ph type="title"/>
          </p:nvPr>
        </p:nvSpPr>
        <p:spPr>
          <a:xfrm>
            <a:off x="674237" y="914401"/>
            <a:ext cx="3657600" cy="2715064"/>
          </a:xfrm>
        </p:spPr>
        <p:txBody>
          <a:bodyPr vert="horz" lIns="91440" tIns="45720" rIns="91440" bIns="45720" rtlCol="0" anchor="b">
            <a:normAutofit fontScale="90000"/>
          </a:bodyPr>
          <a:lstStyle/>
          <a:p>
            <a:pPr algn="ctr"/>
            <a:r>
              <a:rPr lang="en-US" sz="3700" kern="1200" dirty="0">
                <a:solidFill>
                  <a:schemeClr val="bg1"/>
                </a:solidFill>
                <a:latin typeface="+mj-lt"/>
                <a:ea typeface="+mj-ea"/>
                <a:cs typeface="+mj-cs"/>
              </a:rPr>
              <a:t>John Matel – Virginia Tree Farm Foundation </a:t>
            </a:r>
            <a:br>
              <a:rPr lang="en-US" sz="3700" kern="1200" dirty="0">
                <a:solidFill>
                  <a:schemeClr val="bg1"/>
                </a:solidFill>
                <a:latin typeface="+mj-lt"/>
                <a:ea typeface="+mj-ea"/>
                <a:cs typeface="+mj-cs"/>
              </a:rPr>
            </a:br>
            <a:r>
              <a:rPr lang="en-US" sz="3700" kern="1200" dirty="0">
                <a:solidFill>
                  <a:schemeClr val="bg1"/>
                </a:solidFill>
                <a:latin typeface="+mj-lt"/>
                <a:ea typeface="+mj-ea"/>
                <a:cs typeface="+mj-cs"/>
                <a:hlinkClick r:id="rId3"/>
              </a:rPr>
              <a:t>www.jmafe.com</a:t>
            </a:r>
            <a:r>
              <a:rPr lang="en-US" sz="3700" kern="1200" dirty="0">
                <a:solidFill>
                  <a:schemeClr val="bg1"/>
                </a:solidFill>
                <a:latin typeface="+mj-lt"/>
                <a:ea typeface="+mj-ea"/>
                <a:cs typeface="+mj-cs"/>
              </a:rPr>
              <a:t> </a:t>
            </a:r>
            <a:br>
              <a:rPr lang="en-US" sz="3700" kern="1200" dirty="0">
                <a:solidFill>
                  <a:schemeClr val="bg1"/>
                </a:solidFill>
                <a:latin typeface="+mj-lt"/>
                <a:ea typeface="+mj-ea"/>
                <a:cs typeface="+mj-cs"/>
              </a:rPr>
            </a:br>
            <a:r>
              <a:rPr lang="en-US" sz="3700" kern="1200" dirty="0">
                <a:solidFill>
                  <a:schemeClr val="bg1"/>
                </a:solidFill>
                <a:latin typeface="+mj-lt"/>
                <a:ea typeface="+mj-ea"/>
                <a:cs typeface="+mj-cs"/>
                <a:hlinkClick r:id="rId4"/>
              </a:rPr>
              <a:t>www.VirginiaTFF.org</a:t>
            </a:r>
            <a:r>
              <a:rPr lang="en-US" sz="3700" kern="1200" dirty="0">
                <a:solidFill>
                  <a:schemeClr val="bg1"/>
                </a:solidFill>
                <a:latin typeface="+mj-lt"/>
                <a:ea typeface="+mj-ea"/>
                <a:cs typeface="+mj-cs"/>
              </a:rPr>
              <a:t> </a:t>
            </a:r>
          </a:p>
        </p:txBody>
      </p:sp>
    </p:spTree>
    <p:extLst>
      <p:ext uri="{BB962C8B-B14F-4D97-AF65-F5344CB8AC3E}">
        <p14:creationId xmlns:p14="http://schemas.microsoft.com/office/powerpoint/2010/main" val="2690101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C12C61A-9558-4DE5-AFDB-898358AFB4C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6" descr="http://johnsonmatel.com/2009/May/Sao_Paulo/sidewalk_cafe.jpg">
            <a:extLst>
              <a:ext uri="{FF2B5EF4-FFF2-40B4-BE49-F238E27FC236}">
                <a16:creationId xmlns:a16="http://schemas.microsoft.com/office/drawing/2014/main" id="{2920C1D3-6FB3-41D0-A972-C07CEB822CCA}"/>
              </a:ext>
            </a:extLst>
          </p:cNvPr>
          <p:cNvPicPr>
            <a:picLocks/>
          </p:cNvPicPr>
          <p:nvPr/>
        </p:nvPicPr>
        <p:blipFill rotWithShape="1">
          <a:blip r:embed="rId2" cstate="print"/>
          <a:srcRect t="6892"/>
          <a:stretch/>
        </p:blipFill>
        <p:spPr bwMode="auto">
          <a:xfrm>
            <a:off x="7812707" y="4591926"/>
            <a:ext cx="4042410" cy="1863093"/>
          </a:xfrm>
          <a:prstGeom prst="rect">
            <a:avLst/>
          </a:prstGeom>
        </p:spPr>
      </p:pic>
      <p:pic>
        <p:nvPicPr>
          <p:cNvPr id="10" name="Picture 2" descr="Quail management field day lecture">
            <a:extLst>
              <a:ext uri="{FF2B5EF4-FFF2-40B4-BE49-F238E27FC236}">
                <a16:creationId xmlns:a16="http://schemas.microsoft.com/office/drawing/2014/main" id="{4FA90BA0-5A4B-413E-A993-7E813CAF09D6}"/>
              </a:ext>
            </a:extLst>
          </p:cNvPr>
          <p:cNvPicPr>
            <a:picLocks noChangeAspect="1" noChangeArrowheads="1"/>
          </p:cNvPicPr>
          <p:nvPr/>
        </p:nvPicPr>
        <p:blipFill rotWithShape="1">
          <a:blip r:embed="rId3"/>
          <a:srcRect t="11677" b="3367"/>
          <a:stretch/>
        </p:blipFill>
        <p:spPr bwMode="auto">
          <a:xfrm>
            <a:off x="7829551" y="306910"/>
            <a:ext cx="4042409" cy="1863092"/>
          </a:xfrm>
          <a:prstGeom prst="rect">
            <a:avLst/>
          </a:prstGeom>
        </p:spPr>
      </p:pic>
      <p:pic>
        <p:nvPicPr>
          <p:cNvPr id="6" name="Picture 2" descr="Monopoly, Polish version &quot;start&quot;">
            <a:extLst>
              <a:ext uri="{FF2B5EF4-FFF2-40B4-BE49-F238E27FC236}">
                <a16:creationId xmlns:a16="http://schemas.microsoft.com/office/drawing/2014/main" id="{CF581870-5ADD-42B4-8080-19E522BC596D}"/>
              </a:ext>
            </a:extLst>
          </p:cNvPr>
          <p:cNvPicPr>
            <a:picLocks noChangeAspect="1" noChangeArrowheads="1"/>
          </p:cNvPicPr>
          <p:nvPr/>
        </p:nvPicPr>
        <p:blipFill rotWithShape="1">
          <a:blip r:embed="rId4"/>
          <a:srcRect t="5099" b="8082"/>
          <a:stretch/>
        </p:blipFill>
        <p:spPr bwMode="auto">
          <a:xfrm>
            <a:off x="7829551" y="2433387"/>
            <a:ext cx="4042409" cy="1895153"/>
          </a:xfrm>
          <a:prstGeom prst="rect">
            <a:avLst/>
          </a:prstGeom>
          <a:noFill/>
        </p:spPr>
      </p:pic>
      <p:sp>
        <p:nvSpPr>
          <p:cNvPr id="2" name="Title 1">
            <a:extLst>
              <a:ext uri="{FF2B5EF4-FFF2-40B4-BE49-F238E27FC236}">
                <a16:creationId xmlns:a16="http://schemas.microsoft.com/office/drawing/2014/main" id="{9B6B45E7-6A8E-408D-9B09-23036C2437D4}"/>
              </a:ext>
            </a:extLst>
          </p:cNvPr>
          <p:cNvSpPr>
            <a:spLocks noGrp="1"/>
          </p:cNvSpPr>
          <p:nvPr>
            <p:ph type="title"/>
          </p:nvPr>
        </p:nvSpPr>
        <p:spPr>
          <a:xfrm>
            <a:off x="821516" y="640263"/>
            <a:ext cx="6204984" cy="1344975"/>
          </a:xfrm>
        </p:spPr>
        <p:txBody>
          <a:bodyPr>
            <a:normAutofit/>
          </a:bodyPr>
          <a:lstStyle/>
          <a:p>
            <a:r>
              <a:rPr lang="en-US" sz="4000"/>
              <a:t>People </a:t>
            </a:r>
            <a:endParaRPr lang="en-US" sz="4000" dirty="0"/>
          </a:p>
        </p:txBody>
      </p:sp>
      <p:sp>
        <p:nvSpPr>
          <p:cNvPr id="11" name="Content Placeholder 10"/>
          <p:cNvSpPr>
            <a:spLocks noGrp="1"/>
          </p:cNvSpPr>
          <p:nvPr>
            <p:ph idx="1"/>
          </p:nvPr>
        </p:nvSpPr>
        <p:spPr>
          <a:xfrm>
            <a:off x="821515" y="2121762"/>
            <a:ext cx="6204984" cy="3626917"/>
          </a:xfrm>
        </p:spPr>
        <p:txBody>
          <a:bodyPr>
            <a:normAutofit/>
          </a:bodyPr>
          <a:lstStyle/>
          <a:p>
            <a:r>
              <a:rPr lang="en-US" sz="2000"/>
              <a:t>Humans are social creatures who make decisions in contexts of their culture &amp; relationships </a:t>
            </a:r>
          </a:p>
          <a:p>
            <a:endParaRPr lang="en-US" sz="2000"/>
          </a:p>
          <a:p>
            <a:r>
              <a:rPr lang="en-US" sz="2000"/>
              <a:t>Understand - Everything has rules and patterns </a:t>
            </a:r>
          </a:p>
          <a:p>
            <a:endParaRPr lang="en-US" sz="2000"/>
          </a:p>
          <a:p>
            <a:r>
              <a:rPr lang="en-US" sz="2000"/>
              <a:t>Information is almost free and a wealth of information creates a poverty of attention. We need find or create social context to get attention. </a:t>
            </a:r>
          </a:p>
          <a:p>
            <a:endParaRPr lang="en-US" sz="2000" dirty="0"/>
          </a:p>
        </p:txBody>
      </p:sp>
    </p:spTree>
    <p:extLst>
      <p:ext uri="{BB962C8B-B14F-4D97-AF65-F5344CB8AC3E}">
        <p14:creationId xmlns:p14="http://schemas.microsoft.com/office/powerpoint/2010/main" val="2521402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02F3C71-C981-4614-98EA-D6C494F809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holding a fish&#10;&#10;Description generated with high confidence">
            <a:extLst>
              <a:ext uri="{FF2B5EF4-FFF2-40B4-BE49-F238E27FC236}">
                <a16:creationId xmlns:a16="http://schemas.microsoft.com/office/drawing/2014/main" id="{2F8D3CE3-36D2-4833-B0C1-2763ED48057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829551" y="2956988"/>
            <a:ext cx="4042410" cy="3132867"/>
          </a:xfrm>
          <a:prstGeom prst="rect">
            <a:avLst/>
          </a:prstGeom>
        </p:spPr>
      </p:pic>
      <p:pic>
        <p:nvPicPr>
          <p:cNvPr id="9" name="Content Placeholder 3">
            <a:extLst>
              <a:ext uri="{FF2B5EF4-FFF2-40B4-BE49-F238E27FC236}">
                <a16:creationId xmlns:a16="http://schemas.microsoft.com/office/drawing/2014/main" id="{BC9F7041-E72C-4D54-8EAD-CBC5333529AA}"/>
              </a:ext>
            </a:extLst>
          </p:cNvPr>
          <p:cNvPicPr>
            <a:picLocks noChangeAspect="1"/>
          </p:cNvPicPr>
          <p:nvPr/>
        </p:nvPicPr>
        <p:blipFill rotWithShape="1">
          <a:blip r:embed="rId3"/>
          <a:srcRect/>
          <a:stretch/>
        </p:blipFill>
        <p:spPr>
          <a:xfrm>
            <a:off x="7995762" y="306908"/>
            <a:ext cx="3726546" cy="2945958"/>
          </a:xfrm>
          <a:prstGeom prst="rect">
            <a:avLst/>
          </a:prstGeom>
        </p:spPr>
      </p:pic>
      <p:sp>
        <p:nvSpPr>
          <p:cNvPr id="2" name="Title 1">
            <a:extLst>
              <a:ext uri="{FF2B5EF4-FFF2-40B4-BE49-F238E27FC236}">
                <a16:creationId xmlns:a16="http://schemas.microsoft.com/office/drawing/2014/main" id="{11CBBCFD-5595-4FAB-8FE4-39AA2BD1299D}"/>
              </a:ext>
            </a:extLst>
          </p:cNvPr>
          <p:cNvSpPr>
            <a:spLocks noGrp="1"/>
          </p:cNvSpPr>
          <p:nvPr>
            <p:ph type="title"/>
          </p:nvPr>
        </p:nvSpPr>
        <p:spPr>
          <a:xfrm>
            <a:off x="821516" y="640263"/>
            <a:ext cx="6204984" cy="4002143"/>
          </a:xfrm>
        </p:spPr>
        <p:txBody>
          <a:bodyPr vert="horz" lIns="91440" tIns="45720" rIns="91440" bIns="45720" rtlCol="0">
            <a:normAutofit/>
          </a:bodyPr>
          <a:lstStyle/>
          <a:p>
            <a:r>
              <a:rPr lang="en-US" sz="2800" dirty="0"/>
              <a:t>-- What you hoped to say doesn’t matter </a:t>
            </a:r>
            <a:br>
              <a:rPr lang="en-US" sz="2800" dirty="0"/>
            </a:br>
            <a:r>
              <a:rPr lang="en-US" sz="2800" dirty="0"/>
              <a:t> </a:t>
            </a:r>
            <a:br>
              <a:rPr lang="en-US" sz="2800" dirty="0"/>
            </a:br>
            <a:r>
              <a:rPr lang="en-US" sz="2800" dirty="0"/>
              <a:t>-- What you said doesn’t matter</a:t>
            </a:r>
            <a:br>
              <a:rPr lang="en-US" sz="2800" dirty="0"/>
            </a:br>
            <a:br>
              <a:rPr lang="en-US" sz="2800" dirty="0"/>
            </a:br>
            <a:r>
              <a:rPr lang="en-US" sz="2800" dirty="0"/>
              <a:t>-- It doesn’t even matter what they heard. </a:t>
            </a:r>
            <a:br>
              <a:rPr lang="en-US" sz="2800" dirty="0"/>
            </a:br>
            <a:br>
              <a:rPr lang="en-US" sz="2800" dirty="0"/>
            </a:br>
            <a:r>
              <a:rPr lang="en-US" sz="2800" dirty="0"/>
              <a:t>What matters is what they remember AND what they integrate into their mental ecology</a:t>
            </a:r>
            <a:r>
              <a:rPr lang="en-US" sz="1300" dirty="0"/>
              <a:t>.</a:t>
            </a:r>
          </a:p>
        </p:txBody>
      </p:sp>
      <p:sp>
        <p:nvSpPr>
          <p:cNvPr id="11" name="Content Placeholder 10"/>
          <p:cNvSpPr>
            <a:spLocks noGrp="1"/>
          </p:cNvSpPr>
          <p:nvPr>
            <p:ph idx="1"/>
          </p:nvPr>
        </p:nvSpPr>
        <p:spPr>
          <a:xfrm>
            <a:off x="821515" y="4642406"/>
            <a:ext cx="6204984" cy="1106273"/>
          </a:xfrm>
        </p:spPr>
        <p:txBody>
          <a:bodyPr>
            <a:normAutofit/>
          </a:bodyPr>
          <a:lstStyle/>
          <a:p>
            <a:pPr marL="0" indent="0">
              <a:buNone/>
            </a:pPr>
            <a:endParaRPr lang="en-US" sz="2000" dirty="0"/>
          </a:p>
          <a:p>
            <a:pPr marL="0" indent="0">
              <a:buNone/>
            </a:pPr>
            <a:r>
              <a:rPr lang="en-US" sz="2000" dirty="0"/>
              <a:t>My talks to William Faulkner &amp; young Abe Lincoln were interesting for me, but a bit one-sided. </a:t>
            </a:r>
          </a:p>
        </p:txBody>
      </p:sp>
    </p:spTree>
    <p:extLst>
      <p:ext uri="{BB962C8B-B14F-4D97-AF65-F5344CB8AC3E}">
        <p14:creationId xmlns:p14="http://schemas.microsoft.com/office/powerpoint/2010/main" val="4043918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descr="A canyon with a mountain in the background&#10;&#10;Description generated with very high confidence">
            <a:extLst>
              <a:ext uri="{FF2B5EF4-FFF2-40B4-BE49-F238E27FC236}">
                <a16:creationId xmlns:a16="http://schemas.microsoft.com/office/drawing/2014/main" id="{97D573E5-4FC1-4D37-BC4C-7B8146DF5C23}"/>
              </a:ext>
            </a:extLst>
          </p:cNvPr>
          <p:cNvPicPr>
            <a:picLocks noChangeAspect="1"/>
          </p:cNvPicPr>
          <p:nvPr/>
        </p:nvPicPr>
        <p:blipFill rotWithShape="1">
          <a:blip r:embed="rId2">
            <a:extLst>
              <a:ext uri="{28A0092B-C50C-407E-A947-70E740481C1C}">
                <a14:useLocalDpi xmlns:a14="http://schemas.microsoft.com/office/drawing/2010/main" val="0"/>
              </a:ext>
            </a:extLst>
          </a:blip>
          <a:srcRect l="13965" r="23208"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9608F90A-B0C3-4BB5-93B1-075C82DD38B4}"/>
              </a:ext>
            </a:extLst>
          </p:cNvPr>
          <p:cNvSpPr>
            <a:spLocks noGrp="1"/>
          </p:cNvSpPr>
          <p:nvPr>
            <p:ph type="title"/>
          </p:nvPr>
        </p:nvSpPr>
        <p:spPr>
          <a:xfrm>
            <a:off x="168812" y="365125"/>
            <a:ext cx="5606622" cy="1692794"/>
          </a:xfrm>
        </p:spPr>
        <p:txBody>
          <a:bodyPr>
            <a:normAutofit/>
          </a:bodyPr>
          <a:lstStyle/>
          <a:p>
            <a:r>
              <a:rPr lang="en-US" sz="3200" dirty="0"/>
              <a:t>Wild Card # 2 - Some contrasts </a:t>
            </a:r>
          </a:p>
        </p:txBody>
      </p:sp>
      <p:sp>
        <p:nvSpPr>
          <p:cNvPr id="3" name="Content Placeholder 2">
            <a:extLst>
              <a:ext uri="{FF2B5EF4-FFF2-40B4-BE49-F238E27FC236}">
                <a16:creationId xmlns:a16="http://schemas.microsoft.com/office/drawing/2014/main" id="{6DE8C176-357A-43C7-A5D0-C8794F8E8493}"/>
              </a:ext>
            </a:extLst>
          </p:cNvPr>
          <p:cNvSpPr>
            <a:spLocks noGrp="1"/>
          </p:cNvSpPr>
          <p:nvPr>
            <p:ph idx="1"/>
          </p:nvPr>
        </p:nvSpPr>
        <p:spPr>
          <a:xfrm>
            <a:off x="655321" y="2575034"/>
            <a:ext cx="5120113" cy="3462228"/>
          </a:xfrm>
        </p:spPr>
        <p:txBody>
          <a:bodyPr>
            <a:normAutofit/>
          </a:bodyPr>
          <a:lstStyle/>
          <a:p>
            <a:r>
              <a:rPr lang="en-US" sz="1800" dirty="0"/>
              <a:t>Messaging versus engagement </a:t>
            </a:r>
          </a:p>
          <a:p>
            <a:r>
              <a:rPr lang="en-US" sz="1800" dirty="0"/>
              <a:t>Complicated versus complex </a:t>
            </a:r>
          </a:p>
          <a:p>
            <a:r>
              <a:rPr lang="en-US" sz="1800" dirty="0"/>
              <a:t>Converting versus collaborating </a:t>
            </a:r>
          </a:p>
          <a:p>
            <a:r>
              <a:rPr lang="en-US" sz="1800" dirty="0"/>
              <a:t>Closed versus open </a:t>
            </a:r>
          </a:p>
          <a:p>
            <a:r>
              <a:rPr lang="en-US" sz="1800" dirty="0"/>
              <a:t>Control versus freedom</a:t>
            </a:r>
          </a:p>
          <a:p>
            <a:endParaRPr lang="en-US" sz="1800" dirty="0"/>
          </a:p>
          <a:p>
            <a:r>
              <a:rPr lang="en-US" sz="1800" dirty="0"/>
              <a:t>Conservation versus preservation </a:t>
            </a:r>
          </a:p>
          <a:p>
            <a:endParaRPr lang="en-US" sz="1800" dirty="0"/>
          </a:p>
        </p:txBody>
      </p:sp>
    </p:spTree>
    <p:extLst>
      <p:ext uri="{BB962C8B-B14F-4D97-AF65-F5344CB8AC3E}">
        <p14:creationId xmlns:p14="http://schemas.microsoft.com/office/powerpoint/2010/main" val="2532543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9" name="Rectangle 12">
            <a:extLst>
              <a:ext uri="{FF2B5EF4-FFF2-40B4-BE49-F238E27FC236}">
                <a16:creationId xmlns:a16="http://schemas.microsoft.com/office/drawing/2014/main" id="{45BEE692-38FF-45D5-BACD-3ED0107AB1E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246" y="0"/>
            <a:ext cx="7559754" cy="6858000"/>
          </a:xfrm>
          <a:prstGeom prst="rect">
            <a:avLst/>
          </a:prstGeom>
          <a:solidFill>
            <a:srgbClr val="615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FFC0ABB7-3FF2-48CA-AF41-7C90BA14B7C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2995" y="484632"/>
            <a:ext cx="6709145"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32C9D22-7740-40F7-A290-441FC540515E}"/>
              </a:ext>
            </a:extLst>
          </p:cNvPr>
          <p:cNvPicPr>
            <a:picLocks noChangeAspect="1"/>
          </p:cNvPicPr>
          <p:nvPr/>
        </p:nvPicPr>
        <p:blipFill rotWithShape="1">
          <a:blip r:embed="rId3"/>
          <a:srcRect l="8260" r="25281" b="1"/>
          <a:stretch/>
        </p:blipFill>
        <p:spPr>
          <a:xfrm>
            <a:off x="9173937" y="827678"/>
            <a:ext cx="2315724" cy="5086759"/>
          </a:xfrm>
          <a:prstGeom prst="rect">
            <a:avLst/>
          </a:prstGeom>
        </p:spPr>
      </p:pic>
      <p:pic>
        <p:nvPicPr>
          <p:cNvPr id="8" name="Picture 7" descr="A close up of a building&#10;&#10;Description generated with high confidence">
            <a:extLst>
              <a:ext uri="{FF2B5EF4-FFF2-40B4-BE49-F238E27FC236}">
                <a16:creationId xmlns:a16="http://schemas.microsoft.com/office/drawing/2014/main" id="{CB696082-73A1-4781-BFEC-71AD2261447A}"/>
              </a:ext>
            </a:extLst>
          </p:cNvPr>
          <p:cNvPicPr>
            <a:picLocks noChangeAspect="1"/>
          </p:cNvPicPr>
          <p:nvPr/>
        </p:nvPicPr>
        <p:blipFill rotWithShape="1">
          <a:blip r:embed="rId4">
            <a:extLst>
              <a:ext uri="{28A0092B-C50C-407E-A947-70E740481C1C}">
                <a14:useLocalDpi xmlns:a14="http://schemas.microsoft.com/office/drawing/2010/main" val="0"/>
              </a:ext>
            </a:extLst>
          </a:blip>
          <a:srcRect l="2156" r="14909" b="2"/>
          <a:stretch/>
        </p:blipFill>
        <p:spPr>
          <a:xfrm>
            <a:off x="5414729" y="2989903"/>
            <a:ext cx="3603723" cy="2922096"/>
          </a:xfrm>
          <a:prstGeom prst="rect">
            <a:avLst/>
          </a:prstGeom>
        </p:spPr>
      </p:pic>
      <p:pic>
        <p:nvPicPr>
          <p:cNvPr id="5" name="Picture 4" descr="A bridge over a body of water&#10;&#10;Description generated with high confidence">
            <a:extLst>
              <a:ext uri="{FF2B5EF4-FFF2-40B4-BE49-F238E27FC236}">
                <a16:creationId xmlns:a16="http://schemas.microsoft.com/office/drawing/2014/main" id="{6F94EC6D-0B7A-4A4A-A122-2290CD4D362B}"/>
              </a:ext>
            </a:extLst>
          </p:cNvPr>
          <p:cNvPicPr>
            <a:picLocks noChangeAspect="1"/>
          </p:cNvPicPr>
          <p:nvPr/>
        </p:nvPicPr>
        <p:blipFill rotWithShape="1">
          <a:blip r:embed="rId5">
            <a:extLst>
              <a:ext uri="{28A0092B-C50C-407E-A947-70E740481C1C}">
                <a14:useLocalDpi xmlns:a14="http://schemas.microsoft.com/office/drawing/2010/main" val="0"/>
              </a:ext>
            </a:extLst>
          </a:blip>
          <a:srcRect l="738" r="-3" b="-3"/>
          <a:stretch/>
        </p:blipFill>
        <p:spPr>
          <a:xfrm>
            <a:off x="5414728" y="827678"/>
            <a:ext cx="3603723" cy="1996780"/>
          </a:xfrm>
          <a:prstGeom prst="rect">
            <a:avLst/>
          </a:prstGeom>
        </p:spPr>
      </p:pic>
      <p:sp>
        <p:nvSpPr>
          <p:cNvPr id="2" name="Title 1">
            <a:extLst>
              <a:ext uri="{FF2B5EF4-FFF2-40B4-BE49-F238E27FC236}">
                <a16:creationId xmlns:a16="http://schemas.microsoft.com/office/drawing/2014/main" id="{C9DD4318-C2C8-4EC4-B026-6AB886E77A6A}"/>
              </a:ext>
            </a:extLst>
          </p:cNvPr>
          <p:cNvSpPr>
            <a:spLocks noGrp="1"/>
          </p:cNvSpPr>
          <p:nvPr>
            <p:ph type="title"/>
          </p:nvPr>
        </p:nvSpPr>
        <p:spPr>
          <a:xfrm>
            <a:off x="555511" y="629266"/>
            <a:ext cx="3697511" cy="1676603"/>
          </a:xfrm>
        </p:spPr>
        <p:txBody>
          <a:bodyPr>
            <a:normAutofit/>
          </a:bodyPr>
          <a:lstStyle/>
          <a:p>
            <a:pPr algn="ctr"/>
            <a:r>
              <a:rPr lang="en-US" sz="4800" dirty="0">
                <a:solidFill>
                  <a:schemeClr val="accent6">
                    <a:lumMod val="50000"/>
                  </a:schemeClr>
                </a:solidFill>
              </a:rPr>
              <a:t>What works</a:t>
            </a:r>
          </a:p>
        </p:txBody>
      </p:sp>
      <p:sp>
        <p:nvSpPr>
          <p:cNvPr id="3" name="Content Placeholder 2">
            <a:extLst>
              <a:ext uri="{FF2B5EF4-FFF2-40B4-BE49-F238E27FC236}">
                <a16:creationId xmlns:a16="http://schemas.microsoft.com/office/drawing/2014/main" id="{248D0B02-4D16-41D6-B495-7FA5B0AD531B}"/>
              </a:ext>
            </a:extLst>
          </p:cNvPr>
          <p:cNvSpPr>
            <a:spLocks noGrp="1"/>
          </p:cNvSpPr>
          <p:nvPr>
            <p:ph idx="1"/>
          </p:nvPr>
        </p:nvSpPr>
        <p:spPr>
          <a:xfrm>
            <a:off x="555513" y="1969478"/>
            <a:ext cx="3697510" cy="4254342"/>
          </a:xfrm>
        </p:spPr>
        <p:txBody>
          <a:bodyPr>
            <a:normAutofit/>
          </a:bodyPr>
          <a:lstStyle/>
          <a:p>
            <a:pPr>
              <a:buClr>
                <a:srgbClr val="615034"/>
              </a:buClr>
            </a:pPr>
            <a:r>
              <a:rPr lang="en-US" sz="3600" dirty="0">
                <a:solidFill>
                  <a:schemeClr val="accent6">
                    <a:lumMod val="50000"/>
                  </a:schemeClr>
                </a:solidFill>
              </a:rPr>
              <a:t>Simple</a:t>
            </a:r>
          </a:p>
          <a:p>
            <a:pPr>
              <a:buClr>
                <a:srgbClr val="615034"/>
              </a:buClr>
            </a:pPr>
            <a:r>
              <a:rPr lang="en-US" sz="3600" dirty="0">
                <a:solidFill>
                  <a:schemeClr val="accent6">
                    <a:lumMod val="50000"/>
                  </a:schemeClr>
                </a:solidFill>
              </a:rPr>
              <a:t>Vivid </a:t>
            </a:r>
          </a:p>
          <a:p>
            <a:pPr>
              <a:buClr>
                <a:srgbClr val="615034"/>
              </a:buClr>
            </a:pPr>
            <a:r>
              <a:rPr lang="en-US" sz="3600" dirty="0">
                <a:solidFill>
                  <a:schemeClr val="accent6">
                    <a:lumMod val="50000"/>
                  </a:schemeClr>
                </a:solidFill>
              </a:rPr>
              <a:t>Personal </a:t>
            </a:r>
          </a:p>
          <a:p>
            <a:pPr>
              <a:buClr>
                <a:srgbClr val="615034"/>
              </a:buClr>
            </a:pPr>
            <a:r>
              <a:rPr lang="en-US" sz="3600" dirty="0">
                <a:solidFill>
                  <a:schemeClr val="accent6">
                    <a:lumMod val="50000"/>
                  </a:schemeClr>
                </a:solidFill>
              </a:rPr>
              <a:t>Positive </a:t>
            </a:r>
          </a:p>
          <a:p>
            <a:pPr>
              <a:buClr>
                <a:srgbClr val="615034"/>
              </a:buClr>
            </a:pPr>
            <a:r>
              <a:rPr lang="en-US" sz="3600" dirty="0">
                <a:solidFill>
                  <a:schemeClr val="accent6">
                    <a:lumMod val="50000"/>
                  </a:schemeClr>
                </a:solidFill>
              </a:rPr>
              <a:t>Bridge from known to new</a:t>
            </a:r>
          </a:p>
        </p:txBody>
      </p:sp>
    </p:spTree>
    <p:extLst>
      <p:ext uri="{BB962C8B-B14F-4D97-AF65-F5344CB8AC3E}">
        <p14:creationId xmlns:p14="http://schemas.microsoft.com/office/powerpoint/2010/main" val="261610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5105400"/>
            <a:ext cx="9144000" cy="1524000"/>
          </a:xfrm>
        </p:spPr>
        <p:txBody>
          <a:bodyPr>
            <a:noAutofit/>
          </a:bodyPr>
          <a:lstStyle/>
          <a:p>
            <a:pPr algn="just"/>
            <a:r>
              <a:rPr lang="en-US" sz="2800" b="1" dirty="0">
                <a:latin typeface="+mn-lt"/>
              </a:rPr>
              <a:t>Inclusive &amp; Exclusive  -</a:t>
            </a:r>
            <a:r>
              <a:rPr lang="en-US" sz="2800" dirty="0">
                <a:latin typeface="+mn-lt"/>
              </a:rPr>
              <a:t>  Communities are inclusive for members and exclusive for others. You attract nobody if you appeal to everybody. You have to earn membership in any community worth joining.  </a:t>
            </a:r>
          </a:p>
        </p:txBody>
      </p:sp>
      <p:pic>
        <p:nvPicPr>
          <p:cNvPr id="31746" name="Picture 2" descr="http://johnsonmatel.com/2008_September/Leaving_iraq/1flag2.jpg"/>
          <p:cNvPicPr>
            <a:picLocks noChangeAspect="1" noChangeArrowheads="1"/>
          </p:cNvPicPr>
          <p:nvPr/>
        </p:nvPicPr>
        <p:blipFill>
          <a:blip r:embed="rId2" cstate="print"/>
          <a:srcRect/>
          <a:stretch>
            <a:fillRect/>
          </a:stretch>
        </p:blipFill>
        <p:spPr bwMode="auto">
          <a:xfrm>
            <a:off x="1608746" y="0"/>
            <a:ext cx="9059254" cy="5029200"/>
          </a:xfrm>
          <a:prstGeom prst="rect">
            <a:avLst/>
          </a:prstGeom>
          <a:ln>
            <a:noFill/>
          </a:ln>
          <a:effectLst>
            <a:softEdge rad="112500"/>
          </a:effectLst>
        </p:spPr>
      </p:pic>
    </p:spTree>
    <p:extLst>
      <p:ext uri="{BB962C8B-B14F-4D97-AF65-F5344CB8AC3E}">
        <p14:creationId xmlns:p14="http://schemas.microsoft.com/office/powerpoint/2010/main" val="2965539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descr="A bunch of green bananas hanging from a tree&#10;&#10;Description generated with very high confidence">
            <a:extLst>
              <a:ext uri="{FF2B5EF4-FFF2-40B4-BE49-F238E27FC236}">
                <a16:creationId xmlns:a16="http://schemas.microsoft.com/office/drawing/2014/main" id="{8CC37D45-211E-4729-A7C4-86A091DA46A6}"/>
              </a:ext>
            </a:extLst>
          </p:cNvPr>
          <p:cNvPicPr>
            <a:picLocks noChangeAspect="1"/>
          </p:cNvPicPr>
          <p:nvPr/>
        </p:nvPicPr>
        <p:blipFill rotWithShape="1">
          <a:blip r:embed="rId3">
            <a:extLst>
              <a:ext uri="{28A0092B-C50C-407E-A947-70E740481C1C}">
                <a14:useLocalDpi xmlns:a14="http://schemas.microsoft.com/office/drawing/2010/main" val="0"/>
              </a:ext>
            </a:extLst>
          </a:blip>
          <a:srcRect l="2222" r="1" b="1"/>
          <a:stretch/>
        </p:blipFill>
        <p:spPr>
          <a:xfrm>
            <a:off x="20" y="10"/>
            <a:ext cx="12191980" cy="6857990"/>
          </a:xfrm>
          <a:prstGeom prst="rect">
            <a:avLst/>
          </a:prstGeom>
        </p:spPr>
      </p:pic>
      <p:sp>
        <p:nvSpPr>
          <p:cNvPr id="18"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20" name="Straight Connector 19">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040212-A7F7-44B6-A710-0A5BD017BAE2}"/>
              </a:ext>
            </a:extLst>
          </p:cNvPr>
          <p:cNvSpPr>
            <a:spLocks noGrp="1"/>
          </p:cNvSpPr>
          <p:nvPr>
            <p:ph type="title"/>
          </p:nvPr>
        </p:nvSpPr>
        <p:spPr>
          <a:xfrm>
            <a:off x="709448" y="1913950"/>
            <a:ext cx="4204137" cy="1342754"/>
          </a:xfrm>
        </p:spPr>
        <p:txBody>
          <a:bodyPr>
            <a:normAutofit/>
          </a:bodyPr>
          <a:lstStyle/>
          <a:p>
            <a:pPr algn="ctr"/>
            <a:r>
              <a:rPr lang="en-US" sz="3600" dirty="0"/>
              <a:t>Yes, we have no bananas</a:t>
            </a:r>
          </a:p>
        </p:txBody>
      </p:sp>
      <p:sp>
        <p:nvSpPr>
          <p:cNvPr id="10" name="Content Placeholder 9"/>
          <p:cNvSpPr>
            <a:spLocks noGrp="1"/>
          </p:cNvSpPr>
          <p:nvPr>
            <p:ph idx="1"/>
          </p:nvPr>
        </p:nvSpPr>
        <p:spPr>
          <a:xfrm>
            <a:off x="525516" y="3417573"/>
            <a:ext cx="4593021" cy="2619839"/>
          </a:xfrm>
        </p:spPr>
        <p:txBody>
          <a:bodyPr anchor="ctr">
            <a:normAutofit/>
          </a:bodyPr>
          <a:lstStyle/>
          <a:p>
            <a:r>
              <a:rPr lang="en-US" sz="1700" dirty="0"/>
              <a:t>These are the words from an old silly song. That I still remember them shows the usefulness of a memorable handle. </a:t>
            </a:r>
          </a:p>
          <a:p>
            <a:r>
              <a:rPr lang="en-US" sz="1700" dirty="0"/>
              <a:t>Meet people where they are and bridge from the negative to the positive. Emphasis what you have, not what you lack.  And if you have nothing, still make it something "Yes, we have no bananas," brings a little positive levity. Nobody is fooled, but it takes the edge off, and from there you can move forward. </a:t>
            </a:r>
          </a:p>
        </p:txBody>
      </p:sp>
    </p:spTree>
    <p:extLst>
      <p:ext uri="{BB962C8B-B14F-4D97-AF65-F5344CB8AC3E}">
        <p14:creationId xmlns:p14="http://schemas.microsoft.com/office/powerpoint/2010/main" val="3580610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9F620FD9-5A17-4A65-B166-3E0EE820EE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84F02FAD-10F5-4D80-993C-B851BF04915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5125593" cy="5739187"/>
          </a:xfrm>
          <a:prstGeom prst="roundRect">
            <a:avLst>
              <a:gd name="adj" fmla="val 0"/>
            </a:avLst>
          </a:prstGeom>
          <a:solidFill>
            <a:srgbClr val="FFFFFF"/>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iver running through a forest&#10;&#10;Description generated with very high confidence">
            <a:extLst>
              <a:ext uri="{FF2B5EF4-FFF2-40B4-BE49-F238E27FC236}">
                <a16:creationId xmlns:a16="http://schemas.microsoft.com/office/drawing/2014/main" id="{2A74F4E7-C3D0-4AE5-8A4B-3225A365522D}"/>
              </a:ext>
            </a:extLst>
          </p:cNvPr>
          <p:cNvPicPr>
            <a:picLocks noChangeAspect="1"/>
          </p:cNvPicPr>
          <p:nvPr/>
        </p:nvPicPr>
        <p:blipFill rotWithShape="1">
          <a:blip r:embed="rId2">
            <a:extLst>
              <a:ext uri="{28A0092B-C50C-407E-A947-70E740481C1C}">
                <a14:useLocalDpi xmlns:a14="http://schemas.microsoft.com/office/drawing/2010/main" val="0"/>
              </a:ext>
            </a:extLst>
          </a:blip>
          <a:srcRect l="358" r="-2" b="-2"/>
          <a:stretch/>
        </p:blipFill>
        <p:spPr>
          <a:xfrm>
            <a:off x="3123028" y="803049"/>
            <a:ext cx="2166243" cy="1838269"/>
          </a:xfrm>
          <a:prstGeom prst="rect">
            <a:avLst/>
          </a:prstGeom>
          <a:effectLst/>
        </p:spPr>
      </p:pic>
      <p:pic>
        <p:nvPicPr>
          <p:cNvPr id="5" name="Picture 4" descr="A wooden bench sitting in the grass&#10;&#10;Description generated with high confidence">
            <a:extLst>
              <a:ext uri="{FF2B5EF4-FFF2-40B4-BE49-F238E27FC236}">
                <a16:creationId xmlns:a16="http://schemas.microsoft.com/office/drawing/2014/main" id="{68F7C4E0-AF7B-4AD7-8522-0B5D0DB8AF4B}"/>
              </a:ext>
            </a:extLst>
          </p:cNvPr>
          <p:cNvPicPr>
            <a:picLocks noChangeAspect="1"/>
          </p:cNvPicPr>
          <p:nvPr/>
        </p:nvPicPr>
        <p:blipFill rotWithShape="1">
          <a:blip r:embed="rId3">
            <a:extLst>
              <a:ext uri="{28A0092B-C50C-407E-A947-70E740481C1C}">
                <a14:useLocalDpi xmlns:a14="http://schemas.microsoft.com/office/drawing/2010/main" val="0"/>
              </a:ext>
            </a:extLst>
          </a:blip>
          <a:srcRect l="26820" r="1165" b="1"/>
          <a:stretch/>
        </p:blipFill>
        <p:spPr>
          <a:xfrm>
            <a:off x="804672" y="803050"/>
            <a:ext cx="2170252" cy="1838269"/>
          </a:xfrm>
          <a:prstGeom prst="rect">
            <a:avLst/>
          </a:prstGeom>
        </p:spPr>
      </p:pic>
      <p:pic>
        <p:nvPicPr>
          <p:cNvPr id="7" name="Picture 6" descr="A picture containing outdoor, tree, ground&#10;&#10;Description generated with high confidence">
            <a:extLst>
              <a:ext uri="{FF2B5EF4-FFF2-40B4-BE49-F238E27FC236}">
                <a16:creationId xmlns:a16="http://schemas.microsoft.com/office/drawing/2014/main" id="{5D11AF5E-9E6F-4D8A-9872-76C3FA146A86}"/>
              </a:ext>
            </a:extLst>
          </p:cNvPr>
          <p:cNvPicPr>
            <a:picLocks noChangeAspect="1"/>
          </p:cNvPicPr>
          <p:nvPr/>
        </p:nvPicPr>
        <p:blipFill rotWithShape="1">
          <a:blip r:embed="rId4">
            <a:extLst>
              <a:ext uri="{28A0092B-C50C-407E-A947-70E740481C1C}">
                <a14:useLocalDpi xmlns:a14="http://schemas.microsoft.com/office/drawing/2010/main" val="0"/>
              </a:ext>
            </a:extLst>
          </a:blip>
          <a:srcRect l="9198" r="9790" b="6"/>
          <a:stretch/>
        </p:blipFill>
        <p:spPr>
          <a:xfrm>
            <a:off x="804672" y="2811286"/>
            <a:ext cx="4484600" cy="3243664"/>
          </a:xfrm>
          <a:prstGeom prst="rect">
            <a:avLst/>
          </a:prstGeom>
        </p:spPr>
      </p:pic>
      <p:sp>
        <p:nvSpPr>
          <p:cNvPr id="2" name="Title 1">
            <a:extLst>
              <a:ext uri="{FF2B5EF4-FFF2-40B4-BE49-F238E27FC236}">
                <a16:creationId xmlns:a16="http://schemas.microsoft.com/office/drawing/2014/main" id="{5D67A486-679E-4317-9733-FD9D1FF8586B}"/>
              </a:ext>
            </a:extLst>
          </p:cNvPr>
          <p:cNvSpPr>
            <a:spLocks noGrp="1"/>
          </p:cNvSpPr>
          <p:nvPr>
            <p:ph type="title"/>
          </p:nvPr>
        </p:nvSpPr>
        <p:spPr>
          <a:xfrm>
            <a:off x="6486524" y="629266"/>
            <a:ext cx="5053203" cy="1676603"/>
          </a:xfrm>
        </p:spPr>
        <p:txBody>
          <a:bodyPr>
            <a:normAutofit/>
          </a:bodyPr>
          <a:lstStyle/>
          <a:p>
            <a:r>
              <a:rPr lang="en-US" dirty="0"/>
              <a:t>Wild Card # 3 – Framing </a:t>
            </a:r>
          </a:p>
        </p:txBody>
      </p:sp>
      <p:sp>
        <p:nvSpPr>
          <p:cNvPr id="3" name="Content Placeholder 2">
            <a:extLst>
              <a:ext uri="{FF2B5EF4-FFF2-40B4-BE49-F238E27FC236}">
                <a16:creationId xmlns:a16="http://schemas.microsoft.com/office/drawing/2014/main" id="{01050763-D4E4-4DF0-934B-FC8974581C0A}"/>
              </a:ext>
            </a:extLst>
          </p:cNvPr>
          <p:cNvSpPr>
            <a:spLocks noGrp="1"/>
          </p:cNvSpPr>
          <p:nvPr>
            <p:ph idx="1"/>
          </p:nvPr>
        </p:nvSpPr>
        <p:spPr>
          <a:xfrm>
            <a:off x="6486524" y="2438400"/>
            <a:ext cx="5053203" cy="3785419"/>
          </a:xfrm>
        </p:spPr>
        <p:txBody>
          <a:bodyPr>
            <a:normAutofit/>
          </a:bodyPr>
          <a:lstStyle/>
          <a:p>
            <a:r>
              <a:rPr lang="en-US" sz="2000" dirty="0"/>
              <a:t>Yes we have no bananas</a:t>
            </a:r>
          </a:p>
          <a:p>
            <a:r>
              <a:rPr lang="en-US" sz="2000" dirty="0"/>
              <a:t>Feel, felt found formula</a:t>
            </a:r>
          </a:p>
          <a:p>
            <a:r>
              <a:rPr lang="en-US" sz="2000" dirty="0"/>
              <a:t>I was thinking about what you said …</a:t>
            </a:r>
          </a:p>
          <a:p>
            <a:pPr lvl="1"/>
            <a:r>
              <a:rPr lang="en-US" sz="2000" dirty="0"/>
              <a:t>… and you were right</a:t>
            </a:r>
          </a:p>
          <a:p>
            <a:r>
              <a:rPr lang="en-US" sz="2000" dirty="0"/>
              <a:t> Ignore, avoid, bypass</a:t>
            </a:r>
          </a:p>
          <a:p>
            <a:r>
              <a:rPr lang="en-US" sz="2000" dirty="0"/>
              <a:t>Plan to be spontaneous </a:t>
            </a:r>
          </a:p>
          <a:p>
            <a:r>
              <a:rPr lang="en-US" sz="2000" dirty="0"/>
              <a:t>Know when you lost and won</a:t>
            </a:r>
          </a:p>
          <a:p>
            <a:r>
              <a:rPr lang="en-US" sz="2000" dirty="0"/>
              <a:t>You can only get so wet. </a:t>
            </a:r>
          </a:p>
          <a:p>
            <a:endParaRPr lang="en-US" sz="2000" dirty="0"/>
          </a:p>
        </p:txBody>
      </p:sp>
    </p:spTree>
    <p:extLst>
      <p:ext uri="{BB962C8B-B14F-4D97-AF65-F5344CB8AC3E}">
        <p14:creationId xmlns:p14="http://schemas.microsoft.com/office/powerpoint/2010/main" val="3588722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itting at a table&#10;&#10;Description generated with high confidence">
            <a:extLst>
              <a:ext uri="{FF2B5EF4-FFF2-40B4-BE49-F238E27FC236}">
                <a16:creationId xmlns:a16="http://schemas.microsoft.com/office/drawing/2014/main" id="{55CEACA6-4EF1-4EDB-9AF6-1B8285F2093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124"/>
          <a:stretch/>
        </p:blipFill>
        <p:spPr>
          <a:xfrm>
            <a:off x="5200092" y="492573"/>
            <a:ext cx="6461004" cy="5880796"/>
          </a:xfrm>
          <a:prstGeom prst="rect">
            <a:avLst/>
          </a:prstGeom>
        </p:spPr>
      </p:pic>
      <p:sp>
        <p:nvSpPr>
          <p:cNvPr id="10" name="Rectangle 9">
            <a:extLst>
              <a:ext uri="{FF2B5EF4-FFF2-40B4-BE49-F238E27FC236}">
                <a16:creationId xmlns:a16="http://schemas.microsoft.com/office/drawing/2014/main" id="{1707FC24-6981-43D9-B525-C7832BA224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28A48-FA06-4A14-BC4D-48C5A79FF46E}"/>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b="1" kern="1200">
                <a:solidFill>
                  <a:schemeClr val="bg1"/>
                </a:solidFill>
                <a:latin typeface="+mj-lt"/>
                <a:ea typeface="+mj-ea"/>
                <a:cs typeface="+mj-cs"/>
              </a:rPr>
              <a:t>Respect your “opponents”, who may be a once and future allies.  Why do they disagree?</a:t>
            </a:r>
            <a:br>
              <a:rPr lang="en-US" b="1" kern="1200">
                <a:solidFill>
                  <a:schemeClr val="bg1"/>
                </a:solidFill>
                <a:latin typeface="+mj-lt"/>
                <a:ea typeface="+mj-ea"/>
                <a:cs typeface="+mj-cs"/>
              </a:rPr>
            </a:br>
            <a:endParaRPr lang="en-US" kern="1200">
              <a:solidFill>
                <a:schemeClr val="bg1"/>
              </a:solidFill>
              <a:latin typeface="+mj-lt"/>
              <a:ea typeface="+mj-ea"/>
              <a:cs typeface="+mj-cs"/>
            </a:endParaRPr>
          </a:p>
        </p:txBody>
      </p:sp>
    </p:spTree>
    <p:extLst>
      <p:ext uri="{BB962C8B-B14F-4D97-AF65-F5344CB8AC3E}">
        <p14:creationId xmlns:p14="http://schemas.microsoft.com/office/powerpoint/2010/main" val="676780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E13DAD0-A4B0-4817-8995-A0D346584BD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59F9672C-557D-4871-B58C-7874589D7F8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tree in a forest&#10;&#10;Description generated with very high confidence">
            <a:extLst>
              <a:ext uri="{FF2B5EF4-FFF2-40B4-BE49-F238E27FC236}">
                <a16:creationId xmlns:a16="http://schemas.microsoft.com/office/drawing/2014/main" id="{66BC836B-097E-4C09-ACC1-F8770082F007}"/>
              </a:ext>
            </a:extLst>
          </p:cNvPr>
          <p:cNvPicPr>
            <a:picLocks noChangeAspect="1"/>
          </p:cNvPicPr>
          <p:nvPr/>
        </p:nvPicPr>
        <p:blipFill rotWithShape="1">
          <a:blip r:embed="rId3">
            <a:extLst>
              <a:ext uri="{28A0092B-C50C-407E-A947-70E740481C1C}">
                <a14:useLocalDpi xmlns:a14="http://schemas.microsoft.com/office/drawing/2010/main" val="0"/>
              </a:ext>
            </a:extLst>
          </a:blip>
          <a:srcRect l="25622" r="12451"/>
          <a:stretch/>
        </p:blipFill>
        <p:spPr>
          <a:xfrm>
            <a:off x="317635" y="321733"/>
            <a:ext cx="4160452" cy="6214534"/>
          </a:xfrm>
          <a:prstGeom prst="rect">
            <a:avLst/>
          </a:prstGeom>
        </p:spPr>
      </p:pic>
      <p:pic>
        <p:nvPicPr>
          <p:cNvPr id="7" name="Picture 6" descr="A large white building&#10;&#10;Description generated with high confidence">
            <a:extLst>
              <a:ext uri="{FF2B5EF4-FFF2-40B4-BE49-F238E27FC236}">
                <a16:creationId xmlns:a16="http://schemas.microsoft.com/office/drawing/2014/main" id="{E22E2D78-D1C3-4FDE-A945-BBEFE7348B27}"/>
              </a:ext>
            </a:extLst>
          </p:cNvPr>
          <p:cNvPicPr>
            <a:picLocks noChangeAspect="1"/>
          </p:cNvPicPr>
          <p:nvPr/>
        </p:nvPicPr>
        <p:blipFill rotWithShape="1">
          <a:blip r:embed="rId4">
            <a:extLst>
              <a:ext uri="{28A0092B-C50C-407E-A947-70E740481C1C}">
                <a14:useLocalDpi xmlns:a14="http://schemas.microsoft.com/office/drawing/2010/main" val="0"/>
              </a:ext>
            </a:extLst>
          </a:blip>
          <a:srcRect l="18376" r="8411" b="-3"/>
          <a:stretch/>
        </p:blipFill>
        <p:spPr>
          <a:xfrm>
            <a:off x="4638955" y="321733"/>
            <a:ext cx="3539976" cy="2985818"/>
          </a:xfrm>
          <a:prstGeom prst="rect">
            <a:avLst/>
          </a:prstGeom>
        </p:spPr>
      </p:pic>
      <p:pic>
        <p:nvPicPr>
          <p:cNvPr id="9" name="Picture 8" descr="A group of people in a dark room&#10;&#10;Description generated with high confidence">
            <a:extLst>
              <a:ext uri="{FF2B5EF4-FFF2-40B4-BE49-F238E27FC236}">
                <a16:creationId xmlns:a16="http://schemas.microsoft.com/office/drawing/2014/main" id="{42C76D46-A0AE-4775-AC96-960D2B255AD3}"/>
              </a:ext>
            </a:extLst>
          </p:cNvPr>
          <p:cNvPicPr>
            <a:picLocks noChangeAspect="1"/>
          </p:cNvPicPr>
          <p:nvPr/>
        </p:nvPicPr>
        <p:blipFill rotWithShape="1">
          <a:blip r:embed="rId5">
            <a:extLst>
              <a:ext uri="{28A0092B-C50C-407E-A947-70E740481C1C}">
                <a14:useLocalDpi xmlns:a14="http://schemas.microsoft.com/office/drawing/2010/main" val="0"/>
              </a:ext>
            </a:extLst>
          </a:blip>
          <a:srcRect l="15900" r="17791" b="3"/>
          <a:stretch/>
        </p:blipFill>
        <p:spPr>
          <a:xfrm>
            <a:off x="8348570" y="321734"/>
            <a:ext cx="3535590" cy="2985818"/>
          </a:xfrm>
          <a:prstGeom prst="rect">
            <a:avLst/>
          </a:prstGeom>
        </p:spPr>
      </p:pic>
      <p:sp>
        <p:nvSpPr>
          <p:cNvPr id="2" name="Title 1">
            <a:extLst>
              <a:ext uri="{FF2B5EF4-FFF2-40B4-BE49-F238E27FC236}">
                <a16:creationId xmlns:a16="http://schemas.microsoft.com/office/drawing/2014/main" id="{EC88ECA9-ABEA-4893-8A31-A4FA3A83C1B1}"/>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chemeClr val="bg1"/>
                </a:solidFill>
                <a:latin typeface="+mj-lt"/>
                <a:ea typeface="+mj-ea"/>
                <a:cs typeface="+mj-cs"/>
              </a:rPr>
              <a:t>Concrete, Steel &amp; Wood</a:t>
            </a:r>
          </a:p>
        </p:txBody>
      </p:sp>
      <p:sp>
        <p:nvSpPr>
          <p:cNvPr id="5" name="Content Placeholder 4">
            <a:extLst>
              <a:ext uri="{FF2B5EF4-FFF2-40B4-BE49-F238E27FC236}">
                <a16:creationId xmlns:a16="http://schemas.microsoft.com/office/drawing/2014/main" id="{3795BA4F-54FE-49D7-AD9D-AE3C21354F9A}"/>
              </a:ext>
            </a:extLst>
          </p:cNvPr>
          <p:cNvSpPr>
            <a:spLocks noGrp="1"/>
          </p:cNvSpPr>
          <p:nvPr>
            <p:ph idx="1"/>
          </p:nvPr>
        </p:nvSpPr>
        <p:spPr>
          <a:xfrm>
            <a:off x="5021821" y="5550568"/>
            <a:ext cx="6465286" cy="602551"/>
          </a:xfrm>
        </p:spPr>
        <p:txBody>
          <a:bodyPr vert="horz" lIns="91440" tIns="45720" rIns="91440" bIns="45720" rtlCol="0">
            <a:normAutofit/>
          </a:bodyPr>
          <a:lstStyle/>
          <a:p>
            <a:pPr marL="0" indent="0">
              <a:buNone/>
            </a:pPr>
            <a:r>
              <a:rPr lang="en-US" sz="2000" kern="1200">
                <a:solidFill>
                  <a:schemeClr val="accent1"/>
                </a:solidFill>
                <a:latin typeface="+mn-lt"/>
                <a:ea typeface="+mn-ea"/>
                <a:cs typeface="+mn-cs"/>
              </a:rPr>
              <a:t>A picture is worth 1000 woods, just show the comparison</a:t>
            </a:r>
          </a:p>
        </p:txBody>
      </p:sp>
    </p:spTree>
    <p:extLst>
      <p:ext uri="{BB962C8B-B14F-4D97-AF65-F5344CB8AC3E}">
        <p14:creationId xmlns:p14="http://schemas.microsoft.com/office/powerpoint/2010/main" val="2832155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descr="A large building&#10;&#10;Description generated with very high confidence">
            <a:extLst>
              <a:ext uri="{FF2B5EF4-FFF2-40B4-BE49-F238E27FC236}">
                <a16:creationId xmlns:a16="http://schemas.microsoft.com/office/drawing/2014/main" id="{1AAE3D14-5E67-46B0-AC57-5951D4086264}"/>
              </a:ext>
            </a:extLst>
          </p:cNvPr>
          <p:cNvPicPr>
            <a:picLocks noChangeAspect="1"/>
          </p:cNvPicPr>
          <p:nvPr/>
        </p:nvPicPr>
        <p:blipFill rotWithShape="1">
          <a:blip r:embed="rId3">
            <a:extLst>
              <a:ext uri="{28A0092B-C50C-407E-A947-70E740481C1C}">
                <a14:useLocalDpi xmlns:a14="http://schemas.microsoft.com/office/drawing/2010/main" val="0"/>
              </a:ext>
            </a:extLst>
          </a:blip>
          <a:srcRect l="4444" r="1" b="1"/>
          <a:stretch/>
        </p:blipFill>
        <p:spPr>
          <a:xfrm>
            <a:off x="20" y="10"/>
            <a:ext cx="12191980" cy="6857990"/>
          </a:xfrm>
          <a:prstGeom prst="rect">
            <a:avLst/>
          </a:prstGeom>
        </p:spPr>
      </p:pic>
      <p:sp>
        <p:nvSpPr>
          <p:cNvPr id="27" name="Freeform 5">
            <a:extLst>
              <a:ext uri="{FF2B5EF4-FFF2-40B4-BE49-F238E27FC236}">
                <a16:creationId xmlns:a16="http://schemas.microsoft.com/office/drawing/2014/main" id="{87CC2527-562A-4F69-B487-4371E5B243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29" name="Straight Connector 28">
            <a:extLst>
              <a:ext uri="{FF2B5EF4-FFF2-40B4-BE49-F238E27FC236}">
                <a16:creationId xmlns:a16="http://schemas.microsoft.com/office/drawing/2014/main" id="{BCDAEC91-5BCE-4B55-9CC0-43EF94CB73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FF40C6B-8771-4413-87E8-DE3BE8120282}"/>
              </a:ext>
            </a:extLst>
          </p:cNvPr>
          <p:cNvSpPr>
            <a:spLocks noGrp="1"/>
          </p:cNvSpPr>
          <p:nvPr>
            <p:ph type="title"/>
          </p:nvPr>
        </p:nvSpPr>
        <p:spPr>
          <a:xfrm>
            <a:off x="8022021" y="3231931"/>
            <a:ext cx="3852041" cy="1834056"/>
          </a:xfrm>
          <a:prstGeom prst="ellipse">
            <a:avLst/>
          </a:prstGeom>
        </p:spPr>
        <p:txBody>
          <a:bodyPr vert="horz" lIns="91440" tIns="45720" rIns="91440" bIns="45720" rtlCol="0" anchor="b">
            <a:normAutofit/>
          </a:bodyPr>
          <a:lstStyle/>
          <a:p>
            <a:pPr algn="ctr"/>
            <a:r>
              <a:rPr lang="en-US" sz="3700"/>
              <a:t>Timber Technologies</a:t>
            </a:r>
          </a:p>
        </p:txBody>
      </p:sp>
      <p:sp>
        <p:nvSpPr>
          <p:cNvPr id="10" name="Content Placeholder 9"/>
          <p:cNvSpPr>
            <a:spLocks noGrp="1"/>
          </p:cNvSpPr>
          <p:nvPr>
            <p:ph idx="1"/>
          </p:nvPr>
        </p:nvSpPr>
        <p:spPr>
          <a:xfrm>
            <a:off x="7782910" y="5242675"/>
            <a:ext cx="4330262" cy="683284"/>
          </a:xfrm>
        </p:spPr>
        <p:txBody>
          <a:bodyPr vert="horz" lIns="91440" tIns="45720" rIns="91440" bIns="45720" rtlCol="0">
            <a:normAutofit/>
          </a:bodyPr>
          <a:lstStyle/>
          <a:p>
            <a:pPr marL="0" indent="0" algn="ctr">
              <a:buNone/>
            </a:pPr>
            <a:r>
              <a:rPr lang="en-US" sz="1700"/>
              <a:t>If scientists invented wood today, they would call it an advanced composite biomaterial </a:t>
            </a:r>
          </a:p>
        </p:txBody>
      </p:sp>
    </p:spTree>
    <p:extLst>
      <p:ext uri="{BB962C8B-B14F-4D97-AF65-F5344CB8AC3E}">
        <p14:creationId xmlns:p14="http://schemas.microsoft.com/office/powerpoint/2010/main" val="1094458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large tree in a field&#10;&#10;Description generated with very high confidence">
            <a:extLst>
              <a:ext uri="{FF2B5EF4-FFF2-40B4-BE49-F238E27FC236}">
                <a16:creationId xmlns:a16="http://schemas.microsoft.com/office/drawing/2014/main" id="{650C0F13-9517-434D-8D6E-F4391A00077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0359"/>
          <a:stretch/>
        </p:blipFill>
        <p:spPr>
          <a:xfrm>
            <a:off x="0" y="-149892"/>
            <a:ext cx="12191980" cy="6857990"/>
          </a:xfrm>
          <a:prstGeom prst="rect">
            <a:avLst/>
          </a:prstGeom>
        </p:spPr>
      </p:pic>
      <p:sp>
        <p:nvSpPr>
          <p:cNvPr id="11" name="Rectangle 10">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ECEC0D-3B4C-4875-A655-D15B0C2510B9}"/>
              </a:ext>
            </a:extLst>
          </p:cNvPr>
          <p:cNvSpPr>
            <a:spLocks noGrp="1"/>
          </p:cNvSpPr>
          <p:nvPr>
            <p:ph type="title"/>
          </p:nvPr>
        </p:nvSpPr>
        <p:spPr>
          <a:xfrm>
            <a:off x="523875" y="5241983"/>
            <a:ext cx="11210925" cy="971009"/>
          </a:xfrm>
        </p:spPr>
        <p:txBody>
          <a:bodyPr vert="horz" lIns="91440" tIns="45720" rIns="91440" bIns="45720" rtlCol="0" anchor="ctr">
            <a:normAutofit/>
          </a:bodyPr>
          <a:lstStyle/>
          <a:p>
            <a:pPr algn="ctr"/>
            <a:r>
              <a:rPr lang="en-US" sz="2300" dirty="0">
                <a:solidFill>
                  <a:schemeClr val="bg1"/>
                </a:solidFill>
              </a:rPr>
              <a:t>“</a:t>
            </a:r>
            <a:r>
              <a:rPr lang="en-US" sz="2400" dirty="0">
                <a:solidFill>
                  <a:schemeClr val="bg1"/>
                </a:solidFill>
              </a:rPr>
              <a:t>We abuse land because we regard it as a commodity belonging to us. When we see land as a community to which we belong, we may begin to use it with love and respect.” </a:t>
            </a:r>
          </a:p>
        </p:txBody>
      </p:sp>
    </p:spTree>
    <p:extLst>
      <p:ext uri="{BB962C8B-B14F-4D97-AF65-F5344CB8AC3E}">
        <p14:creationId xmlns:p14="http://schemas.microsoft.com/office/powerpoint/2010/main" val="3194389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johnsonmatel.com/2008may_files/Petra/donkeystaging.jpg"/>
          <p:cNvPicPr>
            <a:picLocks noGrp="1" noChangeAspect="1" noChangeArrowheads="1"/>
          </p:cNvPicPr>
          <p:nvPr>
            <p:ph type="pic" idx="1"/>
          </p:nvPr>
        </p:nvPicPr>
        <p:blipFill>
          <a:blip r:embed="rId2" cstate="print"/>
          <a:srcRect l="9378" r="9378"/>
          <a:stretch>
            <a:fillRect/>
          </a:stretch>
        </p:blipFill>
        <p:spPr bwMode="auto">
          <a:xfrm>
            <a:off x="1524000" y="0"/>
            <a:ext cx="9144000" cy="5529884"/>
          </a:xfrm>
          <a:prstGeom prst="rect">
            <a:avLst/>
          </a:prstGeom>
          <a:ln>
            <a:noFill/>
          </a:ln>
          <a:effectLst>
            <a:softEdge rad="112500"/>
          </a:effectLst>
        </p:spPr>
      </p:pic>
      <p:sp>
        <p:nvSpPr>
          <p:cNvPr id="4" name="Text Placeholder 3"/>
          <p:cNvSpPr>
            <a:spLocks noGrp="1"/>
          </p:cNvSpPr>
          <p:nvPr>
            <p:ph type="body" sz="half" idx="2"/>
          </p:nvPr>
        </p:nvSpPr>
        <p:spPr>
          <a:xfrm>
            <a:off x="1524000" y="5334000"/>
            <a:ext cx="9144000" cy="1295400"/>
          </a:xfrm>
        </p:spPr>
        <p:txBody>
          <a:bodyPr>
            <a:noAutofit/>
          </a:bodyPr>
          <a:lstStyle/>
          <a:p>
            <a:pPr algn="just"/>
            <a:r>
              <a:rPr lang="en-US" sz="2800" b="1" dirty="0"/>
              <a:t>Reiterate – </a:t>
            </a:r>
            <a:r>
              <a:rPr lang="en-US" sz="2800" dirty="0"/>
              <a:t>Success is continuous learning - an iterative   process- not a plan – a journey not a destination - a never ending  journey</a:t>
            </a:r>
          </a:p>
        </p:txBody>
      </p:sp>
    </p:spTree>
    <p:extLst>
      <p:ext uri="{BB962C8B-B14F-4D97-AF65-F5344CB8AC3E}">
        <p14:creationId xmlns:p14="http://schemas.microsoft.com/office/powerpoint/2010/main" val="3525591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Open woods providing good wildlife habitat on farm in Virginia">
            <a:extLst>
              <a:ext uri="{FF2B5EF4-FFF2-40B4-BE49-F238E27FC236}">
                <a16:creationId xmlns:a16="http://schemas.microsoft.com/office/drawing/2014/main" id="{285A1765-0309-4C1F-8FA3-3E6D41741CA8}"/>
              </a:ext>
            </a:extLst>
          </p:cNvPr>
          <p:cNvPicPr>
            <a:picLocks noChangeAspect="1" noChangeArrowheads="1"/>
          </p:cNvPicPr>
          <p:nvPr/>
        </p:nvPicPr>
        <p:blipFill rotWithShape="1">
          <a:blip r:embed="rId2"/>
          <a:srcRect l="1333"/>
          <a:stretch/>
        </p:blipFill>
        <p:spPr bwMode="auto">
          <a:xfrm>
            <a:off x="-1" y="10"/>
            <a:ext cx="12192000" cy="6857990"/>
          </a:xfrm>
          <a:prstGeom prst="rect">
            <a:avLst/>
          </a:prstGeom>
          <a:noFill/>
        </p:spPr>
      </p:pic>
      <p:sp>
        <p:nvSpPr>
          <p:cNvPr id="16"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8" name="Straight Connector 17">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8986476-C9D3-43C3-95F9-6A59981780B7}"/>
              </a:ext>
            </a:extLst>
          </p:cNvPr>
          <p:cNvSpPr>
            <a:spLocks noGrp="1"/>
          </p:cNvSpPr>
          <p:nvPr>
            <p:ph type="title"/>
          </p:nvPr>
        </p:nvSpPr>
        <p:spPr>
          <a:xfrm>
            <a:off x="709448" y="1913950"/>
            <a:ext cx="4204137" cy="1308936"/>
          </a:xfrm>
        </p:spPr>
        <p:txBody>
          <a:bodyPr>
            <a:normAutofit/>
          </a:bodyPr>
          <a:lstStyle/>
          <a:p>
            <a:pPr algn="ctr"/>
            <a:r>
              <a:rPr lang="en-US" sz="1800" dirty="0"/>
              <a:t>“There are two things that interest me: the relation of people to each other, and the relation of people to land.” – Aldo Leopold</a:t>
            </a:r>
          </a:p>
        </p:txBody>
      </p:sp>
      <p:sp>
        <p:nvSpPr>
          <p:cNvPr id="3" name="Content Placeholder 2">
            <a:extLst>
              <a:ext uri="{FF2B5EF4-FFF2-40B4-BE49-F238E27FC236}">
                <a16:creationId xmlns:a16="http://schemas.microsoft.com/office/drawing/2014/main" id="{880EDA65-3992-4432-90E3-F1E4515278B4}"/>
              </a:ext>
            </a:extLst>
          </p:cNvPr>
          <p:cNvSpPr>
            <a:spLocks noGrp="1"/>
          </p:cNvSpPr>
          <p:nvPr>
            <p:ph idx="1"/>
          </p:nvPr>
        </p:nvSpPr>
        <p:spPr>
          <a:xfrm>
            <a:off x="525516" y="3417573"/>
            <a:ext cx="4593021" cy="2619839"/>
          </a:xfrm>
        </p:spPr>
        <p:txBody>
          <a:bodyPr anchor="ctr">
            <a:normAutofit/>
          </a:bodyPr>
          <a:lstStyle/>
          <a:p>
            <a:r>
              <a:rPr lang="en-US" sz="1800" dirty="0"/>
              <a:t>I love to tell our story, to share the joy. I am morally certain that world is better for what we do, as we do forestry that not only sustains but regenerates the ecosystems of the earth. </a:t>
            </a:r>
            <a:br>
              <a:rPr lang="en-US" sz="1800" dirty="0"/>
            </a:br>
            <a:r>
              <a:rPr lang="en-US" sz="1800" dirty="0"/>
              <a:t> </a:t>
            </a:r>
            <a:br>
              <a:rPr lang="en-US" sz="1800" dirty="0"/>
            </a:br>
            <a:r>
              <a:rPr lang="en-US" sz="1800" dirty="0"/>
              <a:t>We have a great &amp; a big story - An important story. Find your part and place to tell it. Let’s do this together. </a:t>
            </a:r>
          </a:p>
        </p:txBody>
      </p:sp>
    </p:spTree>
    <p:extLst>
      <p:ext uri="{BB962C8B-B14F-4D97-AF65-F5344CB8AC3E}">
        <p14:creationId xmlns:p14="http://schemas.microsoft.com/office/powerpoint/2010/main" val="2566511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88000"/>
          </a:schemeClr>
        </a:solidFill>
        <a:effectLst/>
      </p:bgPr>
    </p:bg>
    <p:spTree>
      <p:nvGrpSpPr>
        <p:cNvPr id="1" name=""/>
        <p:cNvGrpSpPr/>
        <p:nvPr/>
      </p:nvGrpSpPr>
      <p:grpSpPr>
        <a:xfrm>
          <a:off x="0" y="0"/>
          <a:ext cx="0" cy="0"/>
          <a:chOff x="0" y="0"/>
          <a:chExt cx="0" cy="0"/>
        </a:xfrm>
      </p:grpSpPr>
      <p:pic>
        <p:nvPicPr>
          <p:cNvPr id="5" name="Content Placeholder 4" descr="A person standing next to a forest&#10;&#10;Description generated with very high confidence">
            <a:extLst>
              <a:ext uri="{FF2B5EF4-FFF2-40B4-BE49-F238E27FC236}">
                <a16:creationId xmlns:a16="http://schemas.microsoft.com/office/drawing/2014/main" id="{7E12FC66-7330-4975-B7CB-D05C7A6CA9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23433" y="-188342"/>
            <a:ext cx="5994329" cy="703147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C5994FB-ECAC-43C8-B489-A1EECA260A57}"/>
              </a:ext>
            </a:extLst>
          </p:cNvPr>
          <p:cNvSpPr>
            <a:spLocks noGrp="1"/>
          </p:cNvSpPr>
          <p:nvPr>
            <p:ph type="title"/>
          </p:nvPr>
        </p:nvSpPr>
        <p:spPr>
          <a:xfrm>
            <a:off x="674237" y="914401"/>
            <a:ext cx="3657600" cy="2715064"/>
          </a:xfrm>
        </p:spPr>
        <p:txBody>
          <a:bodyPr vert="horz" lIns="91440" tIns="45720" rIns="91440" bIns="45720" rtlCol="0" anchor="b">
            <a:normAutofit fontScale="90000"/>
          </a:bodyPr>
          <a:lstStyle/>
          <a:p>
            <a:pPr algn="ctr"/>
            <a:r>
              <a:rPr lang="en-US" sz="3700" kern="1200" dirty="0">
                <a:solidFill>
                  <a:schemeClr val="bg1"/>
                </a:solidFill>
                <a:latin typeface="+mj-lt"/>
                <a:ea typeface="+mj-ea"/>
                <a:cs typeface="+mj-cs"/>
              </a:rPr>
              <a:t>John Matel – Virginia Tree Farm Foundation </a:t>
            </a:r>
            <a:br>
              <a:rPr lang="en-US" sz="3700" kern="1200" dirty="0">
                <a:solidFill>
                  <a:schemeClr val="bg1"/>
                </a:solidFill>
                <a:latin typeface="+mj-lt"/>
                <a:ea typeface="+mj-ea"/>
                <a:cs typeface="+mj-cs"/>
              </a:rPr>
            </a:br>
            <a:r>
              <a:rPr lang="en-US" sz="3700" kern="1200" dirty="0">
                <a:solidFill>
                  <a:schemeClr val="bg1"/>
                </a:solidFill>
                <a:latin typeface="+mj-lt"/>
                <a:ea typeface="+mj-ea"/>
                <a:cs typeface="+mj-cs"/>
                <a:hlinkClick r:id="rId3"/>
              </a:rPr>
              <a:t>www.jmafe.com</a:t>
            </a:r>
            <a:r>
              <a:rPr lang="en-US" sz="3700" kern="1200" dirty="0">
                <a:solidFill>
                  <a:schemeClr val="bg1"/>
                </a:solidFill>
                <a:latin typeface="+mj-lt"/>
                <a:ea typeface="+mj-ea"/>
                <a:cs typeface="+mj-cs"/>
              </a:rPr>
              <a:t> </a:t>
            </a:r>
            <a:br>
              <a:rPr lang="en-US" sz="3700" kern="1200" dirty="0">
                <a:solidFill>
                  <a:schemeClr val="bg1"/>
                </a:solidFill>
                <a:latin typeface="+mj-lt"/>
                <a:ea typeface="+mj-ea"/>
                <a:cs typeface="+mj-cs"/>
              </a:rPr>
            </a:br>
            <a:r>
              <a:rPr lang="en-US" sz="3700" kern="1200" dirty="0">
                <a:solidFill>
                  <a:schemeClr val="bg1"/>
                </a:solidFill>
                <a:latin typeface="+mj-lt"/>
                <a:ea typeface="+mj-ea"/>
                <a:cs typeface="+mj-cs"/>
                <a:hlinkClick r:id="rId4"/>
              </a:rPr>
              <a:t>www.VirginiaTFF.org</a:t>
            </a:r>
            <a:r>
              <a:rPr lang="en-US" sz="3700" kern="1200" dirty="0">
                <a:solidFill>
                  <a:schemeClr val="bg1"/>
                </a:solidFill>
                <a:latin typeface="+mj-lt"/>
                <a:ea typeface="+mj-ea"/>
                <a:cs typeface="+mj-cs"/>
              </a:rPr>
              <a:t> </a:t>
            </a:r>
          </a:p>
        </p:txBody>
      </p:sp>
    </p:spTree>
    <p:extLst>
      <p:ext uri="{BB962C8B-B14F-4D97-AF65-F5344CB8AC3E}">
        <p14:creationId xmlns:p14="http://schemas.microsoft.com/office/powerpoint/2010/main" val="3478821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83D3AF11-0508-459E-8093-633E8EFE0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 y="313820"/>
            <a:ext cx="12191980" cy="6230370"/>
          </a:xfrm>
          <a:prstGeom prst="rect">
            <a:avLst/>
          </a:prstGeom>
        </p:spPr>
      </p:pic>
      <p:sp>
        <p:nvSpPr>
          <p:cNvPr id="13" name="Rectangle 12">
            <a:extLst>
              <a:ext uri="{FF2B5EF4-FFF2-40B4-BE49-F238E27FC236}">
                <a16:creationId xmlns:a16="http://schemas.microsoft.com/office/drawing/2014/main" id="{2B1D4F77-A17C-43D7-B7FA-545148E4E93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80C7F2-6CEC-4C7B-9A9C-7747BC2DF14E}"/>
              </a:ext>
            </a:extLst>
          </p:cNvPr>
          <p:cNvSpPr>
            <a:spLocks noGrp="1"/>
          </p:cNvSpPr>
          <p:nvPr>
            <p:ph type="title"/>
          </p:nvPr>
        </p:nvSpPr>
        <p:spPr>
          <a:xfrm>
            <a:off x="594805" y="640263"/>
            <a:ext cx="3759240" cy="1344975"/>
          </a:xfrm>
        </p:spPr>
        <p:txBody>
          <a:bodyPr>
            <a:normAutofit/>
          </a:bodyPr>
          <a:lstStyle/>
          <a:p>
            <a:pPr algn="ctr"/>
            <a:r>
              <a:rPr lang="en-US" sz="4000" dirty="0"/>
              <a:t>What I am going to tell you? </a:t>
            </a:r>
          </a:p>
        </p:txBody>
      </p:sp>
      <p:sp>
        <p:nvSpPr>
          <p:cNvPr id="10" name="Content Placeholder 9"/>
          <p:cNvSpPr>
            <a:spLocks noGrp="1"/>
          </p:cNvSpPr>
          <p:nvPr>
            <p:ph idx="1"/>
          </p:nvPr>
        </p:nvSpPr>
        <p:spPr>
          <a:xfrm>
            <a:off x="594110" y="2121763"/>
            <a:ext cx="3764826" cy="3773010"/>
          </a:xfrm>
        </p:spPr>
        <p:txBody>
          <a:bodyPr>
            <a:normAutofit/>
          </a:bodyPr>
          <a:lstStyle/>
          <a:p>
            <a:r>
              <a:rPr lang="en-US" sz="1800" dirty="0"/>
              <a:t>In this session, we will discuss and interactively develop ideas for engaging and getting people on our side, the side of good forestry. </a:t>
            </a:r>
          </a:p>
          <a:p>
            <a:r>
              <a:rPr lang="en-US" sz="1800" dirty="0"/>
              <a:t>I am going to tell you about the “social license” to do forestry, why we care, some ideas on how to communicate to protect our “license,” and I am going to tell you why I put “license” in scare quotes. </a:t>
            </a:r>
          </a:p>
          <a:p>
            <a:r>
              <a:rPr lang="en-US" sz="1800" dirty="0"/>
              <a:t>I have 22 slides, including three “wild cards” that include useful tips.</a:t>
            </a:r>
          </a:p>
          <a:p>
            <a:endParaRPr lang="en-US" sz="1800" dirty="0"/>
          </a:p>
        </p:txBody>
      </p:sp>
    </p:spTree>
    <p:extLst>
      <p:ext uri="{BB962C8B-B14F-4D97-AF65-F5344CB8AC3E}">
        <p14:creationId xmlns:p14="http://schemas.microsoft.com/office/powerpoint/2010/main" val="1453893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B181E26-89C4-4A14-92DE-0F4C4B0E94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37">
            <a:extLst>
              <a:ext uri="{FF2B5EF4-FFF2-40B4-BE49-F238E27FC236}">
                <a16:creationId xmlns:a16="http://schemas.microsoft.com/office/drawing/2014/main" id="{13958066-7CBD-4B89-8F46-614C4F28BCF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Content Placeholder 6" descr="A truck driving down a dirt road&#10;&#10;Description generated with very high confidence">
            <a:extLst>
              <a:ext uri="{FF2B5EF4-FFF2-40B4-BE49-F238E27FC236}">
                <a16:creationId xmlns:a16="http://schemas.microsoft.com/office/drawing/2014/main" id="{7517747D-DBBD-4155-B3ED-9B10E27C111C}"/>
              </a:ext>
            </a:extLst>
          </p:cNvPr>
          <p:cNvPicPr>
            <a:picLocks noChangeAspect="1"/>
          </p:cNvPicPr>
          <p:nvPr/>
        </p:nvPicPr>
        <p:blipFill rotWithShape="1">
          <a:blip r:embed="rId3">
            <a:extLst>
              <a:ext uri="{28A0092B-C50C-407E-A947-70E740481C1C}">
                <a14:useLocalDpi xmlns:a14="http://schemas.microsoft.com/office/drawing/2010/main" val="0"/>
              </a:ext>
            </a:extLst>
          </a:blip>
          <a:srcRect t="26001" r="2" b="1122"/>
          <a:stretch/>
        </p:blipFill>
        <p:spPr>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9" name="Picture 8" descr="A close up of a green field with trees in the background&#10;&#10;Description generated with very high confidence">
            <a:extLst>
              <a:ext uri="{FF2B5EF4-FFF2-40B4-BE49-F238E27FC236}">
                <a16:creationId xmlns:a16="http://schemas.microsoft.com/office/drawing/2014/main" id="{3697468D-14D9-4934-A9E4-18EF58A9C18F}"/>
              </a:ext>
            </a:extLst>
          </p:cNvPr>
          <p:cNvPicPr>
            <a:picLocks noChangeAspect="1"/>
          </p:cNvPicPr>
          <p:nvPr/>
        </p:nvPicPr>
        <p:blipFill rotWithShape="1">
          <a:blip r:embed="rId4">
            <a:extLst>
              <a:ext uri="{28A0092B-C50C-407E-A947-70E740481C1C}">
                <a14:useLocalDpi xmlns:a14="http://schemas.microsoft.com/office/drawing/2010/main" val="0"/>
              </a:ext>
            </a:extLst>
          </a:blip>
          <a:srcRect t="23055" r="-2" b="17660"/>
          <a:stretch/>
        </p:blipFill>
        <p:spPr>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2" name="Title 1">
            <a:extLst>
              <a:ext uri="{FF2B5EF4-FFF2-40B4-BE49-F238E27FC236}">
                <a16:creationId xmlns:a16="http://schemas.microsoft.com/office/drawing/2014/main" id="{26C959B2-366E-43FC-906F-616F0212D133}"/>
              </a:ext>
            </a:extLst>
          </p:cNvPr>
          <p:cNvSpPr>
            <a:spLocks noGrp="1"/>
          </p:cNvSpPr>
          <p:nvPr>
            <p:ph type="title"/>
          </p:nvPr>
        </p:nvSpPr>
        <p:spPr>
          <a:xfrm>
            <a:off x="838200" y="182880"/>
            <a:ext cx="10515600" cy="1163660"/>
          </a:xfrm>
        </p:spPr>
        <p:txBody>
          <a:bodyPr>
            <a:normAutofit/>
          </a:bodyPr>
          <a:lstStyle/>
          <a:p>
            <a:pPr algn="ctr"/>
            <a:r>
              <a:rPr lang="en-US" sz="7200" dirty="0">
                <a:solidFill>
                  <a:schemeClr val="accent6">
                    <a:lumMod val="50000"/>
                  </a:schemeClr>
                </a:solidFill>
              </a:rPr>
              <a:t>Telling the whole story </a:t>
            </a:r>
          </a:p>
        </p:txBody>
      </p:sp>
      <p:sp>
        <p:nvSpPr>
          <p:cNvPr id="14" name="Content Placeholder 13"/>
          <p:cNvSpPr>
            <a:spLocks noGrp="1"/>
          </p:cNvSpPr>
          <p:nvPr>
            <p:ph idx="1"/>
          </p:nvPr>
        </p:nvSpPr>
        <p:spPr>
          <a:xfrm>
            <a:off x="838200" y="2015406"/>
            <a:ext cx="5097779" cy="4065986"/>
          </a:xfrm>
        </p:spPr>
        <p:txBody>
          <a:bodyPr anchor="t">
            <a:normAutofit/>
          </a:bodyPr>
          <a:lstStyle/>
          <a:p>
            <a:r>
              <a:rPr lang="en-US" sz="2000" dirty="0">
                <a:solidFill>
                  <a:schemeClr val="bg1"/>
                </a:solidFill>
              </a:rPr>
              <a:t>This is our challenge. We spend a lifetime growing trees and regenerating  ecosystems. For these many years, our work is unnoticed, almost invisible. What most people know is the short time involved in harvest, and they misunderstand what they are seeing. For them, it is only noise, smoke mud and destruction. They see the end of beauty. </a:t>
            </a:r>
          </a:p>
          <a:p>
            <a:r>
              <a:rPr lang="en-US" sz="2000" dirty="0">
                <a:solidFill>
                  <a:schemeClr val="bg1"/>
                </a:solidFill>
              </a:rPr>
              <a:t>We see a beginning.  We know from years of engagement with living communities on our land that harvest is just one phase -NOT one of destruction but of change, renewal &amp;, regeneration. </a:t>
            </a:r>
          </a:p>
        </p:txBody>
      </p:sp>
    </p:spTree>
    <p:extLst>
      <p:ext uri="{BB962C8B-B14F-4D97-AF65-F5344CB8AC3E}">
        <p14:creationId xmlns:p14="http://schemas.microsoft.com/office/powerpoint/2010/main" val="3562687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0618178-4B5C-46A4-9E68-052C31FA6E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936FD40B-09C1-46D7-9E32-CC9BD7629FD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rowded city street&#10;&#10;Description generated with very high confidence">
            <a:extLst>
              <a:ext uri="{FF2B5EF4-FFF2-40B4-BE49-F238E27FC236}">
                <a16:creationId xmlns:a16="http://schemas.microsoft.com/office/drawing/2014/main" id="{898E6E3E-873C-4251-9B6E-D174FA9327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317635" y="3754177"/>
            <a:ext cx="4160452" cy="2537875"/>
          </a:xfrm>
          <a:prstGeom prst="rect">
            <a:avLst/>
          </a:prstGeom>
        </p:spPr>
      </p:pic>
      <p:pic>
        <p:nvPicPr>
          <p:cNvPr id="9" name="Picture 8" descr="A statue of a person in a park&#10;&#10;Description generated with high confidence">
            <a:extLst>
              <a:ext uri="{FF2B5EF4-FFF2-40B4-BE49-F238E27FC236}">
                <a16:creationId xmlns:a16="http://schemas.microsoft.com/office/drawing/2014/main" id="{AF62CA8C-B801-4DC6-9DE0-294C413D76F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574805" y="580867"/>
            <a:ext cx="4308687" cy="2445179"/>
          </a:xfrm>
          <a:prstGeom prst="rect">
            <a:avLst/>
          </a:prstGeom>
        </p:spPr>
      </p:pic>
      <p:pic>
        <p:nvPicPr>
          <p:cNvPr id="11" name="Picture 10" descr="A large tree in a field&#10;&#10;Description generated with very high confidence">
            <a:extLst>
              <a:ext uri="{FF2B5EF4-FFF2-40B4-BE49-F238E27FC236}">
                <a16:creationId xmlns:a16="http://schemas.microsoft.com/office/drawing/2014/main" id="{B62DF7A0-8059-46F1-ABB4-82F80A2D6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789" y="899638"/>
            <a:ext cx="2767815" cy="1764482"/>
          </a:xfrm>
          <a:prstGeom prst="rect">
            <a:avLst/>
          </a:prstGeom>
        </p:spPr>
      </p:pic>
      <p:pic>
        <p:nvPicPr>
          <p:cNvPr id="7" name="Picture 6" descr="A red stop sign sitting on the grass&#10;&#10;Description generated with very high confidence">
            <a:extLst>
              <a:ext uri="{FF2B5EF4-FFF2-40B4-BE49-F238E27FC236}">
                <a16:creationId xmlns:a16="http://schemas.microsoft.com/office/drawing/2014/main" id="{ADC8AA86-44B5-46ED-A462-637FECA4F3C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17635" y="546511"/>
            <a:ext cx="4160452" cy="2517073"/>
          </a:xfrm>
          <a:prstGeom prst="rect">
            <a:avLst/>
          </a:prstGeom>
        </p:spPr>
      </p:pic>
      <p:sp>
        <p:nvSpPr>
          <p:cNvPr id="2" name="Title 1">
            <a:extLst>
              <a:ext uri="{FF2B5EF4-FFF2-40B4-BE49-F238E27FC236}">
                <a16:creationId xmlns:a16="http://schemas.microsoft.com/office/drawing/2014/main" id="{F4A01EB2-1C5C-4C25-A38E-B708360B0B8C}"/>
              </a:ext>
            </a:extLst>
          </p:cNvPr>
          <p:cNvSpPr>
            <a:spLocks noGrp="1"/>
          </p:cNvSpPr>
          <p:nvPr>
            <p:ph type="title"/>
          </p:nvPr>
        </p:nvSpPr>
        <p:spPr>
          <a:xfrm>
            <a:off x="5021821" y="3812953"/>
            <a:ext cx="6465287" cy="2258058"/>
          </a:xfrm>
        </p:spPr>
        <p:txBody>
          <a:bodyPr vert="horz" lIns="91440" tIns="45720" rIns="91440" bIns="45720" rtlCol="0" anchor="b">
            <a:normAutofit/>
          </a:bodyPr>
          <a:lstStyle/>
          <a:p>
            <a:pPr algn="ctr"/>
            <a:r>
              <a:rPr lang="en-US" sz="3400" dirty="0">
                <a:solidFill>
                  <a:schemeClr val="bg1"/>
                </a:solidFill>
              </a:rPr>
              <a:t>Who cares and why do we care if they care?  Who are we talking to?</a:t>
            </a:r>
            <a:br>
              <a:rPr lang="en-US" sz="3400" dirty="0">
                <a:solidFill>
                  <a:schemeClr val="bg1"/>
                </a:solidFill>
              </a:rPr>
            </a:br>
            <a:br>
              <a:rPr lang="en-US" sz="3400" dirty="0">
                <a:solidFill>
                  <a:schemeClr val="bg1"/>
                </a:solidFill>
              </a:rPr>
            </a:br>
            <a:r>
              <a:rPr lang="en-US" sz="3400" dirty="0">
                <a:solidFill>
                  <a:schemeClr val="bg1"/>
                </a:solidFill>
              </a:rPr>
              <a:t>Social License to Operate</a:t>
            </a:r>
          </a:p>
        </p:txBody>
      </p:sp>
    </p:spTree>
    <p:extLst>
      <p:ext uri="{BB962C8B-B14F-4D97-AF65-F5344CB8AC3E}">
        <p14:creationId xmlns:p14="http://schemas.microsoft.com/office/powerpoint/2010/main" val="2587032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6792F05-2FD4-4F18-815E-15391E8B4A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sheep eating grass on a sunny day&#10;&#10;Description generated with high confidence">
            <a:extLst>
              <a:ext uri="{FF2B5EF4-FFF2-40B4-BE49-F238E27FC236}">
                <a16:creationId xmlns:a16="http://schemas.microsoft.com/office/drawing/2014/main" id="{08FA5D55-8038-44FB-AB34-3AD959A52588}"/>
              </a:ext>
            </a:extLst>
          </p:cNvPr>
          <p:cNvPicPr>
            <a:picLocks noChangeAspect="1"/>
          </p:cNvPicPr>
          <p:nvPr/>
        </p:nvPicPr>
        <p:blipFill rotWithShape="1">
          <a:blip r:embed="rId2">
            <a:extLst>
              <a:ext uri="{28A0092B-C50C-407E-A947-70E740481C1C}">
                <a14:useLocalDpi xmlns:a14="http://schemas.microsoft.com/office/drawing/2010/main" val="0"/>
              </a:ext>
            </a:extLst>
          </a:blip>
          <a:srcRect t="3040" r="2" b="12313"/>
          <a:stretch/>
        </p:blipFill>
        <p:spPr>
          <a:xfrm>
            <a:off x="6716922" y="1700078"/>
            <a:ext cx="5475077" cy="2583792"/>
          </a:xfrm>
          <a:custGeom>
            <a:avLst/>
            <a:gdLst>
              <a:gd name="connsiteX0" fmla="*/ 0 w 5475077"/>
              <a:gd name="connsiteY0" fmla="*/ 0 h 2583792"/>
              <a:gd name="connsiteX1" fmla="*/ 5475077 w 5475077"/>
              <a:gd name="connsiteY1" fmla="*/ 0 h 2583792"/>
              <a:gd name="connsiteX2" fmla="*/ 5475077 w 5475077"/>
              <a:gd name="connsiteY2" fmla="*/ 2583792 h 2583792"/>
              <a:gd name="connsiteX3" fmla="*/ 1197192 w 5475077"/>
              <a:gd name="connsiteY3" fmla="*/ 2583792 h 2583792"/>
            </a:gdLst>
            <a:ahLst/>
            <a:cxnLst>
              <a:cxn ang="0">
                <a:pos x="connsiteX0" y="connsiteY0"/>
              </a:cxn>
              <a:cxn ang="0">
                <a:pos x="connsiteX1" y="connsiteY1"/>
              </a:cxn>
              <a:cxn ang="0">
                <a:pos x="connsiteX2" y="connsiteY2"/>
              </a:cxn>
              <a:cxn ang="0">
                <a:pos x="connsiteX3" y="connsiteY3"/>
              </a:cxn>
            </a:cxnLst>
            <a:rect l="l" t="t" r="r" b="b"/>
            <a:pathLst>
              <a:path w="5475077" h="2583792">
                <a:moveTo>
                  <a:pt x="0" y="0"/>
                </a:moveTo>
                <a:lnTo>
                  <a:pt x="5475077" y="0"/>
                </a:lnTo>
                <a:lnTo>
                  <a:pt x="5475077" y="2583792"/>
                </a:lnTo>
                <a:lnTo>
                  <a:pt x="1197192" y="2583792"/>
                </a:lnTo>
                <a:close/>
              </a:path>
            </a:pathLst>
          </a:custGeom>
        </p:spPr>
      </p:pic>
      <p:pic>
        <p:nvPicPr>
          <p:cNvPr id="5" name="Picture 4" descr="A plate of food&#10;&#10;Description generated with very high confidence">
            <a:extLst>
              <a:ext uri="{FF2B5EF4-FFF2-40B4-BE49-F238E27FC236}">
                <a16:creationId xmlns:a16="http://schemas.microsoft.com/office/drawing/2014/main" id="{96734273-F914-4493-990D-5F19FE2B37EE}"/>
              </a:ext>
            </a:extLst>
          </p:cNvPr>
          <p:cNvPicPr>
            <a:picLocks noChangeAspect="1"/>
          </p:cNvPicPr>
          <p:nvPr/>
        </p:nvPicPr>
        <p:blipFill rotWithShape="1">
          <a:blip r:embed="rId3">
            <a:extLst>
              <a:ext uri="{28A0092B-C50C-407E-A947-70E740481C1C}">
                <a14:useLocalDpi xmlns:a14="http://schemas.microsoft.com/office/drawing/2010/main" val="0"/>
              </a:ext>
            </a:extLst>
          </a:blip>
          <a:srcRect l="5617" r="-2" b="-2"/>
          <a:stretch/>
        </p:blipFill>
        <p:spPr>
          <a:xfrm>
            <a:off x="7914115" y="4283870"/>
            <a:ext cx="4277884" cy="2583520"/>
          </a:xfrm>
          <a:custGeom>
            <a:avLst/>
            <a:gdLst>
              <a:gd name="connsiteX0" fmla="*/ 0 w 4277884"/>
              <a:gd name="connsiteY0" fmla="*/ 0 h 2583520"/>
              <a:gd name="connsiteX1" fmla="*/ 4277884 w 4277884"/>
              <a:gd name="connsiteY1" fmla="*/ 0 h 2583520"/>
              <a:gd name="connsiteX2" fmla="*/ 4277884 w 4277884"/>
              <a:gd name="connsiteY2" fmla="*/ 2583520 h 2583520"/>
              <a:gd name="connsiteX3" fmla="*/ 1192437 w 4277884"/>
              <a:gd name="connsiteY3" fmla="*/ 2583520 h 2583520"/>
              <a:gd name="connsiteX4" fmla="*/ 1188085 w 4277884"/>
              <a:gd name="connsiteY4" fmla="*/ 2574129 h 2583520"/>
              <a:gd name="connsiteX5" fmla="*/ 1192715 w 4277884"/>
              <a:gd name="connsiteY5" fmla="*/ 2574129 h 258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884" h="2583520">
                <a:moveTo>
                  <a:pt x="0" y="0"/>
                </a:moveTo>
                <a:lnTo>
                  <a:pt x="4277884" y="0"/>
                </a:lnTo>
                <a:lnTo>
                  <a:pt x="4277884" y="2583520"/>
                </a:lnTo>
                <a:lnTo>
                  <a:pt x="1192437" y="2583520"/>
                </a:lnTo>
                <a:lnTo>
                  <a:pt x="1188085" y="2574129"/>
                </a:lnTo>
                <a:lnTo>
                  <a:pt x="1192715" y="2574129"/>
                </a:lnTo>
                <a:close/>
              </a:path>
            </a:pathLst>
          </a:custGeom>
        </p:spPr>
      </p:pic>
      <p:sp>
        <p:nvSpPr>
          <p:cNvPr id="2" name="Title 1">
            <a:extLst>
              <a:ext uri="{FF2B5EF4-FFF2-40B4-BE49-F238E27FC236}">
                <a16:creationId xmlns:a16="http://schemas.microsoft.com/office/drawing/2014/main" id="{014F614C-0973-4C67-B47E-D6D48F2482F2}"/>
              </a:ext>
            </a:extLst>
          </p:cNvPr>
          <p:cNvSpPr>
            <a:spLocks noGrp="1"/>
          </p:cNvSpPr>
          <p:nvPr>
            <p:ph type="title"/>
          </p:nvPr>
        </p:nvSpPr>
        <p:spPr>
          <a:xfrm>
            <a:off x="838200" y="365125"/>
            <a:ext cx="10515600" cy="1325563"/>
          </a:xfrm>
        </p:spPr>
        <p:txBody>
          <a:bodyPr>
            <a:normAutofit/>
          </a:bodyPr>
          <a:lstStyle/>
          <a:p>
            <a:r>
              <a:rPr lang="en-US" dirty="0"/>
              <a:t>You – me – us – we are the messengers and the message </a:t>
            </a:r>
          </a:p>
        </p:txBody>
      </p:sp>
      <p:sp>
        <p:nvSpPr>
          <p:cNvPr id="3" name="Content Placeholder 2">
            <a:extLst>
              <a:ext uri="{FF2B5EF4-FFF2-40B4-BE49-F238E27FC236}">
                <a16:creationId xmlns:a16="http://schemas.microsoft.com/office/drawing/2014/main" id="{FB9D808F-77AB-418B-A8A1-B1843945D561}"/>
              </a:ext>
            </a:extLst>
          </p:cNvPr>
          <p:cNvSpPr>
            <a:spLocks noGrp="1"/>
          </p:cNvSpPr>
          <p:nvPr>
            <p:ph idx="1"/>
          </p:nvPr>
        </p:nvSpPr>
        <p:spPr>
          <a:xfrm>
            <a:off x="838200" y="2021249"/>
            <a:ext cx="5707565" cy="4281077"/>
          </a:xfrm>
        </p:spPr>
        <p:txBody>
          <a:bodyPr>
            <a:noAutofit/>
          </a:bodyPr>
          <a:lstStyle/>
          <a:p>
            <a:pPr marL="0" indent="0">
              <a:buNone/>
            </a:pPr>
            <a:r>
              <a:rPr lang="en-US" sz="2400" dirty="0"/>
              <a:t>There are more than 44 state committees, with more than 73,000 Tree Farmers, managing more than 20.5 million acres. </a:t>
            </a:r>
          </a:p>
          <a:p>
            <a:pPr marL="0" indent="0">
              <a:buNone/>
            </a:pPr>
            <a:r>
              <a:rPr lang="en-US" sz="2400" dirty="0"/>
              <a:t>This is a big number, not very big, but we have commitment. We are not “likes” on Facebook or “upvotes” on Reddit.  Every tree farmer is root deep in the long term. </a:t>
            </a:r>
          </a:p>
          <a:p>
            <a:pPr marL="0" indent="0">
              <a:buNone/>
            </a:pPr>
            <a:r>
              <a:rPr lang="en-US" sz="2400" dirty="0"/>
              <a:t>Let’s discuss commitment and the difference between commitment and involvement.  Consider the bacon and eggs breakfast you had this morning.  The hen is involved. The hog is committed. </a:t>
            </a:r>
          </a:p>
        </p:txBody>
      </p:sp>
    </p:spTree>
    <p:extLst>
      <p:ext uri="{BB962C8B-B14F-4D97-AF65-F5344CB8AC3E}">
        <p14:creationId xmlns:p14="http://schemas.microsoft.com/office/powerpoint/2010/main" val="109929962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28F64C6-FE22-4FC1-A763-DFCC514811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5C34627B-48E6-4F4D-B843-97717A86B49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3" name="Picture 22" descr="A sign in a wooded area&#10;&#10;Description generated with very high confidence">
            <a:extLst>
              <a:ext uri="{FF2B5EF4-FFF2-40B4-BE49-F238E27FC236}">
                <a16:creationId xmlns:a16="http://schemas.microsoft.com/office/drawing/2014/main" id="{A0B6A7FF-7936-4F0D-B1FC-83048A4B81E3}"/>
              </a:ext>
            </a:extLst>
          </p:cNvPr>
          <p:cNvPicPr>
            <a:picLocks noChangeAspect="1"/>
          </p:cNvPicPr>
          <p:nvPr/>
        </p:nvPicPr>
        <p:blipFill rotWithShape="1">
          <a:blip r:embed="rId3">
            <a:extLst>
              <a:ext uri="{28A0092B-C50C-407E-A947-70E740481C1C}">
                <a14:useLocalDpi xmlns:a14="http://schemas.microsoft.com/office/drawing/2010/main" val="0"/>
              </a:ext>
            </a:extLst>
          </a:blip>
          <a:srcRect l="22160" r="-1" b="-1"/>
          <a:stretch/>
        </p:blipFill>
        <p:spPr>
          <a:xfrm>
            <a:off x="4029331" y="259001"/>
            <a:ext cx="4151681" cy="3026834"/>
          </a:xfrm>
          <a:prstGeom prst="rect">
            <a:avLst/>
          </a:prstGeom>
        </p:spPr>
      </p:pic>
      <p:sp>
        <p:nvSpPr>
          <p:cNvPr id="2" name="Title 1">
            <a:extLst>
              <a:ext uri="{FF2B5EF4-FFF2-40B4-BE49-F238E27FC236}">
                <a16:creationId xmlns:a16="http://schemas.microsoft.com/office/drawing/2014/main" id="{05E1075A-B5AB-4800-A7A5-92551A13B866}"/>
              </a:ext>
            </a:extLst>
          </p:cNvPr>
          <p:cNvSpPr>
            <a:spLocks noGrp="1"/>
          </p:cNvSpPr>
          <p:nvPr>
            <p:ph type="title"/>
          </p:nvPr>
        </p:nvSpPr>
        <p:spPr>
          <a:xfrm>
            <a:off x="4908017" y="3672590"/>
            <a:ext cx="6892555" cy="2362450"/>
          </a:xfrm>
        </p:spPr>
        <p:txBody>
          <a:bodyPr vert="horz" lIns="91440" tIns="45720" rIns="91440" bIns="45720" rtlCol="0" anchor="b">
            <a:normAutofit fontScale="90000"/>
          </a:bodyPr>
          <a:lstStyle/>
          <a:p>
            <a:r>
              <a:rPr lang="en-US" sz="2800" dirty="0">
                <a:solidFill>
                  <a:prstClr val="white"/>
                </a:solidFill>
              </a:rPr>
              <a:t>-- Talk about what you know</a:t>
            </a:r>
            <a:br>
              <a:rPr lang="en-US" sz="2800" dirty="0">
                <a:solidFill>
                  <a:prstClr val="white"/>
                </a:solidFill>
              </a:rPr>
            </a:br>
            <a:r>
              <a:rPr lang="en-US" sz="2800" dirty="0">
                <a:solidFill>
                  <a:prstClr val="white"/>
                </a:solidFill>
              </a:rPr>
              <a:t>-- Engage at as many levels as you can: touch, sight, sound, smell, even taste. </a:t>
            </a:r>
            <a:br>
              <a:rPr lang="en-US" sz="2800" dirty="0">
                <a:solidFill>
                  <a:prstClr val="white"/>
                </a:solidFill>
              </a:rPr>
            </a:br>
            <a:r>
              <a:rPr lang="en-US" sz="2800" dirty="0">
                <a:solidFill>
                  <a:prstClr val="white"/>
                </a:solidFill>
              </a:rPr>
              <a:t>--  Tell them only as much as they can believe.</a:t>
            </a:r>
            <a:br>
              <a:rPr lang="en-US" sz="2800" dirty="0">
                <a:solidFill>
                  <a:prstClr val="white"/>
                </a:solidFill>
              </a:rPr>
            </a:br>
            <a:br>
              <a:rPr lang="en-US" sz="2800" dirty="0">
                <a:solidFill>
                  <a:prstClr val="white"/>
                </a:solidFill>
              </a:rPr>
            </a:br>
            <a:r>
              <a:rPr lang="en-US" sz="2800" dirty="0">
                <a:solidFill>
                  <a:prstClr val="white"/>
                </a:solidFill>
              </a:rPr>
              <a:t>                                Human ecology</a:t>
            </a:r>
            <a:endParaRPr lang="en-US" sz="2800" kern="1200" dirty="0">
              <a:solidFill>
                <a:schemeClr val="bg1"/>
              </a:solidFill>
              <a:latin typeface="+mj-lt"/>
              <a:ea typeface="+mj-ea"/>
              <a:cs typeface="+mj-cs"/>
            </a:endParaRPr>
          </a:p>
        </p:txBody>
      </p:sp>
      <p:pic>
        <p:nvPicPr>
          <p:cNvPr id="15" name="Content Placeholder 14" descr="A picture containing grass, outdoor, smoke, train&#10;&#10;Description generated with very high confidence">
            <a:extLst>
              <a:ext uri="{FF2B5EF4-FFF2-40B4-BE49-F238E27FC236}">
                <a16:creationId xmlns:a16="http://schemas.microsoft.com/office/drawing/2014/main" id="{CB8660FA-33A2-4CA1-B178-42F443B50FA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2992" r="-1" b="-1"/>
          <a:stretch/>
        </p:blipFill>
        <p:spPr>
          <a:xfrm>
            <a:off x="317635" y="3509433"/>
            <a:ext cx="4160452" cy="3026833"/>
          </a:xfrm>
          <a:prstGeom prst="rect">
            <a:avLst/>
          </a:prstGeom>
        </p:spPr>
      </p:pic>
      <p:pic>
        <p:nvPicPr>
          <p:cNvPr id="21" name="Picture 20" descr="A close up of a sign&#10;&#10;Description generated with high confidence">
            <a:extLst>
              <a:ext uri="{FF2B5EF4-FFF2-40B4-BE49-F238E27FC236}">
                <a16:creationId xmlns:a16="http://schemas.microsoft.com/office/drawing/2014/main" id="{F06FB19F-0E8F-49D5-9711-EDEF7A39557B}"/>
              </a:ext>
            </a:extLst>
          </p:cNvPr>
          <p:cNvPicPr>
            <a:picLocks noChangeAspect="1"/>
          </p:cNvPicPr>
          <p:nvPr/>
        </p:nvPicPr>
        <p:blipFill rotWithShape="1">
          <a:blip r:embed="rId5">
            <a:extLst>
              <a:ext uri="{28A0092B-C50C-407E-A947-70E740481C1C}">
                <a14:useLocalDpi xmlns:a14="http://schemas.microsoft.com/office/drawing/2010/main" val="0"/>
              </a:ext>
            </a:extLst>
          </a:blip>
          <a:srcRect l="19083" r="-1" b="-1"/>
          <a:stretch/>
        </p:blipFill>
        <p:spPr>
          <a:xfrm>
            <a:off x="303455" y="300017"/>
            <a:ext cx="3539976" cy="2985818"/>
          </a:xfrm>
          <a:prstGeom prst="rect">
            <a:avLst/>
          </a:prstGeom>
        </p:spPr>
      </p:pic>
      <p:pic>
        <p:nvPicPr>
          <p:cNvPr id="17" name="Picture 16" descr="A picture containing wall, indoor, person, table&#10;&#10;Description generated with very high confidence">
            <a:extLst>
              <a:ext uri="{FF2B5EF4-FFF2-40B4-BE49-F238E27FC236}">
                <a16:creationId xmlns:a16="http://schemas.microsoft.com/office/drawing/2014/main" id="{C6E930A4-2047-4BFD-BC86-7820056B007C}"/>
              </a:ext>
            </a:extLst>
          </p:cNvPr>
          <p:cNvPicPr>
            <a:picLocks noChangeAspect="1"/>
          </p:cNvPicPr>
          <p:nvPr/>
        </p:nvPicPr>
        <p:blipFill rotWithShape="1">
          <a:blip r:embed="rId6">
            <a:extLst>
              <a:ext uri="{28A0092B-C50C-407E-A947-70E740481C1C}">
                <a14:useLocalDpi xmlns:a14="http://schemas.microsoft.com/office/drawing/2010/main" val="0"/>
              </a:ext>
            </a:extLst>
          </a:blip>
          <a:srcRect l="12865" r="6613" b="-2"/>
          <a:stretch/>
        </p:blipFill>
        <p:spPr>
          <a:xfrm>
            <a:off x="8348570" y="321734"/>
            <a:ext cx="3535590" cy="2985818"/>
          </a:xfrm>
          <a:prstGeom prst="rect">
            <a:avLst/>
          </a:prstGeom>
        </p:spPr>
      </p:pic>
    </p:spTree>
    <p:extLst>
      <p:ext uri="{BB962C8B-B14F-4D97-AF65-F5344CB8AC3E}">
        <p14:creationId xmlns:p14="http://schemas.microsoft.com/office/powerpoint/2010/main" val="2727137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383B190-6BFB-422F-B667-06B7B25F096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ED28E597-4AF8-4D69-A9AB-A1EDC6156B0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monkey sitting on a branch&#10;&#10;Description generated with very high confidence">
            <a:extLst>
              <a:ext uri="{FF2B5EF4-FFF2-40B4-BE49-F238E27FC236}">
                <a16:creationId xmlns:a16="http://schemas.microsoft.com/office/drawing/2014/main" id="{84888C42-100C-4A37-ABDB-6F6CFF2261C0}"/>
              </a:ext>
            </a:extLst>
          </p:cNvPr>
          <p:cNvPicPr>
            <a:picLocks noChangeAspect="1"/>
          </p:cNvPicPr>
          <p:nvPr/>
        </p:nvPicPr>
        <p:blipFill rotWithShape="1">
          <a:blip r:embed="rId2">
            <a:extLst>
              <a:ext uri="{28A0092B-C50C-407E-A947-70E740481C1C}">
                <a14:useLocalDpi xmlns:a14="http://schemas.microsoft.com/office/drawing/2010/main" val="0"/>
              </a:ext>
            </a:extLst>
          </a:blip>
          <a:srcRect l="13384" r="5172" b="-4"/>
          <a:stretch/>
        </p:blipFill>
        <p:spPr>
          <a:xfrm>
            <a:off x="317635" y="3509433"/>
            <a:ext cx="4160452" cy="3026833"/>
          </a:xfrm>
          <a:prstGeom prst="rect">
            <a:avLst/>
          </a:prstGeom>
        </p:spPr>
      </p:pic>
      <p:pic>
        <p:nvPicPr>
          <p:cNvPr id="7" name="Picture 6" descr="A house with trees in the background&#10;&#10;Description generated with very high confidence">
            <a:extLst>
              <a:ext uri="{FF2B5EF4-FFF2-40B4-BE49-F238E27FC236}">
                <a16:creationId xmlns:a16="http://schemas.microsoft.com/office/drawing/2014/main" id="{10DFED98-C971-41DA-A81A-DF0A4CC04750}"/>
              </a:ext>
            </a:extLst>
          </p:cNvPr>
          <p:cNvPicPr>
            <a:picLocks noChangeAspect="1"/>
          </p:cNvPicPr>
          <p:nvPr/>
        </p:nvPicPr>
        <p:blipFill rotWithShape="1">
          <a:blip r:embed="rId3">
            <a:extLst>
              <a:ext uri="{28A0092B-C50C-407E-A947-70E740481C1C}">
                <a14:useLocalDpi xmlns:a14="http://schemas.microsoft.com/office/drawing/2010/main" val="0"/>
              </a:ext>
            </a:extLst>
          </a:blip>
          <a:srcRect t="20251" r="2" b="15377"/>
          <a:stretch/>
        </p:blipFill>
        <p:spPr>
          <a:xfrm>
            <a:off x="4654296" y="299363"/>
            <a:ext cx="7217085" cy="3008188"/>
          </a:xfrm>
          <a:prstGeom prst="rect">
            <a:avLst/>
          </a:prstGeom>
        </p:spPr>
      </p:pic>
      <p:pic>
        <p:nvPicPr>
          <p:cNvPr id="9" name="Picture 8" descr="A cat sitting on the ground&#10;&#10;Description generated with very high confidence">
            <a:extLst>
              <a:ext uri="{FF2B5EF4-FFF2-40B4-BE49-F238E27FC236}">
                <a16:creationId xmlns:a16="http://schemas.microsoft.com/office/drawing/2014/main" id="{F4CE5334-42E8-4795-9111-A67020F29F89}"/>
              </a:ext>
            </a:extLst>
          </p:cNvPr>
          <p:cNvPicPr>
            <a:picLocks noChangeAspect="1"/>
          </p:cNvPicPr>
          <p:nvPr/>
        </p:nvPicPr>
        <p:blipFill rotWithShape="1">
          <a:blip r:embed="rId4">
            <a:extLst>
              <a:ext uri="{28A0092B-C50C-407E-A947-70E740481C1C}">
                <a14:useLocalDpi xmlns:a14="http://schemas.microsoft.com/office/drawing/2010/main" val="0"/>
              </a:ext>
            </a:extLst>
          </a:blip>
          <a:srcRect l="4265" r="4320" b="3"/>
          <a:stretch/>
        </p:blipFill>
        <p:spPr>
          <a:xfrm>
            <a:off x="317635" y="299363"/>
            <a:ext cx="4160452" cy="3049204"/>
          </a:xfrm>
          <a:prstGeom prst="rect">
            <a:avLst/>
          </a:prstGeom>
        </p:spPr>
      </p:pic>
      <p:sp>
        <p:nvSpPr>
          <p:cNvPr id="2" name="Title 1">
            <a:extLst>
              <a:ext uri="{FF2B5EF4-FFF2-40B4-BE49-F238E27FC236}">
                <a16:creationId xmlns:a16="http://schemas.microsoft.com/office/drawing/2014/main" id="{E646C0EE-F72B-4AC7-8B13-5E0A04544EC6}"/>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chemeClr val="bg1"/>
                </a:solidFill>
                <a:latin typeface="+mj-lt"/>
                <a:ea typeface="+mj-ea"/>
                <a:cs typeface="+mj-cs"/>
              </a:rPr>
              <a:t>Dunbar number </a:t>
            </a:r>
          </a:p>
        </p:txBody>
      </p:sp>
      <p:sp>
        <p:nvSpPr>
          <p:cNvPr id="3" name="Content Placeholder 2">
            <a:extLst>
              <a:ext uri="{FF2B5EF4-FFF2-40B4-BE49-F238E27FC236}">
                <a16:creationId xmlns:a16="http://schemas.microsoft.com/office/drawing/2014/main" id="{45723E55-5E33-4277-A442-70CB66A9D494}"/>
              </a:ext>
            </a:extLst>
          </p:cNvPr>
          <p:cNvSpPr>
            <a:spLocks noGrp="1"/>
          </p:cNvSpPr>
          <p:nvPr>
            <p:ph idx="1"/>
          </p:nvPr>
        </p:nvSpPr>
        <p:spPr>
          <a:xfrm>
            <a:off x="5021821" y="5550568"/>
            <a:ext cx="6465286" cy="602551"/>
          </a:xfrm>
        </p:spPr>
        <p:txBody>
          <a:bodyPr vert="horz" lIns="91440" tIns="45720" rIns="91440" bIns="45720" rtlCol="0">
            <a:normAutofit/>
          </a:bodyPr>
          <a:lstStyle/>
          <a:p>
            <a:pPr marL="0" indent="0">
              <a:buNone/>
            </a:pPr>
            <a:r>
              <a:rPr lang="en-US" sz="2000" kern="1200">
                <a:solidFill>
                  <a:schemeClr val="accent1"/>
                </a:solidFill>
                <a:latin typeface="+mn-lt"/>
                <a:ea typeface="+mn-ea"/>
                <a:cs typeface="+mn-cs"/>
              </a:rPr>
              <a:t>A man’s gotta know his limitations </a:t>
            </a:r>
          </a:p>
        </p:txBody>
      </p:sp>
    </p:spTree>
    <p:extLst>
      <p:ext uri="{BB962C8B-B14F-4D97-AF65-F5344CB8AC3E}">
        <p14:creationId xmlns:p14="http://schemas.microsoft.com/office/powerpoint/2010/main" val="181620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937569C-55B4-439D-A247-CC3CE2BF44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A person sitting on a bench&#10;&#10;Description generated with very high confidence">
            <a:extLst>
              <a:ext uri="{FF2B5EF4-FFF2-40B4-BE49-F238E27FC236}">
                <a16:creationId xmlns:a16="http://schemas.microsoft.com/office/drawing/2014/main" id="{0A226CCF-AD42-4654-8E0B-76F6AD65ED2C}"/>
              </a:ext>
            </a:extLst>
          </p:cNvPr>
          <p:cNvPicPr>
            <a:picLocks noChangeAspect="1"/>
          </p:cNvPicPr>
          <p:nvPr/>
        </p:nvPicPr>
        <p:blipFill rotWithShape="1">
          <a:blip r:embed="rId2">
            <a:extLst>
              <a:ext uri="{28A0092B-C50C-407E-A947-70E740481C1C}">
                <a14:useLocalDpi xmlns:a14="http://schemas.microsoft.com/office/drawing/2010/main" val="0"/>
              </a:ext>
            </a:extLst>
          </a:blip>
          <a:srcRect l="21600" r="15073" b="-1"/>
          <a:stretch/>
        </p:blipFill>
        <p:spPr>
          <a:xfrm>
            <a:off x="7885973" y="2649894"/>
            <a:ext cx="3929566" cy="3568025"/>
          </a:xfrm>
          <a:prstGeom prst="rect">
            <a:avLst/>
          </a:prstGeom>
        </p:spPr>
      </p:pic>
      <p:pic>
        <p:nvPicPr>
          <p:cNvPr id="14" name="Content Placeholder 5" descr="A person sitting on a bench&#10;&#10;Description generated with very high confidence">
            <a:extLst>
              <a:ext uri="{FF2B5EF4-FFF2-40B4-BE49-F238E27FC236}">
                <a16:creationId xmlns:a16="http://schemas.microsoft.com/office/drawing/2014/main" id="{66500338-A6C9-453E-83B1-46893DE75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551" y="661989"/>
            <a:ext cx="1940771" cy="1494393"/>
          </a:xfrm>
          <a:prstGeom prst="rect">
            <a:avLst/>
          </a:prstGeom>
        </p:spPr>
      </p:pic>
      <p:pic>
        <p:nvPicPr>
          <p:cNvPr id="11" name="Picture 10" descr="A person sitting on a park bench&#10;&#10;Description generated with high confidence">
            <a:extLst>
              <a:ext uri="{FF2B5EF4-FFF2-40B4-BE49-F238E27FC236}">
                <a16:creationId xmlns:a16="http://schemas.microsoft.com/office/drawing/2014/main" id="{1ABAAF62-A4F5-46BA-88DD-9C89185A1C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1188" y="759162"/>
            <a:ext cx="1940771" cy="1314872"/>
          </a:xfrm>
          <a:prstGeom prst="rect">
            <a:avLst/>
          </a:prstGeom>
        </p:spPr>
      </p:pic>
      <p:sp>
        <p:nvSpPr>
          <p:cNvPr id="2" name="Title 1">
            <a:extLst>
              <a:ext uri="{FF2B5EF4-FFF2-40B4-BE49-F238E27FC236}">
                <a16:creationId xmlns:a16="http://schemas.microsoft.com/office/drawing/2014/main" id="{6582BF9A-3178-4A45-BFC3-820BC5B87743}"/>
              </a:ext>
            </a:extLst>
          </p:cNvPr>
          <p:cNvSpPr>
            <a:spLocks noGrp="1"/>
          </p:cNvSpPr>
          <p:nvPr>
            <p:ph type="title"/>
          </p:nvPr>
        </p:nvSpPr>
        <p:spPr>
          <a:xfrm>
            <a:off x="534572" y="640263"/>
            <a:ext cx="6491928" cy="783803"/>
          </a:xfrm>
        </p:spPr>
        <p:txBody>
          <a:bodyPr>
            <a:normAutofit fontScale="90000"/>
          </a:bodyPr>
          <a:lstStyle/>
          <a:p>
            <a:r>
              <a:rPr lang="en-US" sz="4000" dirty="0"/>
              <a:t>Wild Card # 1 - words &amp; numbers</a:t>
            </a:r>
          </a:p>
        </p:txBody>
      </p:sp>
      <p:sp>
        <p:nvSpPr>
          <p:cNvPr id="18" name="Content Placeholder 15"/>
          <p:cNvSpPr>
            <a:spLocks noGrp="1"/>
          </p:cNvSpPr>
          <p:nvPr>
            <p:ph idx="1"/>
          </p:nvPr>
        </p:nvSpPr>
        <p:spPr>
          <a:xfrm>
            <a:off x="821515" y="1424066"/>
            <a:ext cx="6204984" cy="4324613"/>
          </a:xfrm>
        </p:spPr>
        <p:txBody>
          <a:bodyPr>
            <a:normAutofit fontScale="92500" lnSpcReduction="20000"/>
          </a:bodyPr>
          <a:lstStyle/>
          <a:p>
            <a:pPr marL="0" indent="0">
              <a:buNone/>
            </a:pPr>
            <a:r>
              <a:rPr lang="en-US" sz="2400" b="1" dirty="0"/>
              <a:t>Numbers </a:t>
            </a:r>
          </a:p>
          <a:p>
            <a:r>
              <a:rPr lang="en-US" sz="2400" dirty="0"/>
              <a:t>Odd more interesting than even numbers</a:t>
            </a:r>
          </a:p>
          <a:p>
            <a:r>
              <a:rPr lang="en-US" sz="2400" dirty="0"/>
              <a:t>“Magic” numbers are 3, 7 &amp; 12</a:t>
            </a:r>
          </a:p>
          <a:p>
            <a:r>
              <a:rPr lang="en-US" sz="2400" dirty="0"/>
              <a:t>150-250 Dunbar number</a:t>
            </a:r>
          </a:p>
          <a:p>
            <a:r>
              <a:rPr lang="en-US" sz="2400" dirty="0"/>
              <a:t>Memory devices </a:t>
            </a:r>
            <a:br>
              <a:rPr lang="en-US" sz="2400" dirty="0"/>
            </a:br>
            <a:endParaRPr lang="en-US" sz="2400" dirty="0"/>
          </a:p>
          <a:p>
            <a:pPr marL="0" indent="0">
              <a:buNone/>
            </a:pPr>
            <a:r>
              <a:rPr lang="en-US" sz="2400" b="1" dirty="0"/>
              <a:t>Words</a:t>
            </a:r>
            <a:endParaRPr lang="en-US" sz="2400" dirty="0"/>
          </a:p>
          <a:p>
            <a:r>
              <a:rPr lang="en-US" sz="2400" dirty="0"/>
              <a:t>Anglo-Saxon words</a:t>
            </a:r>
          </a:p>
          <a:p>
            <a:r>
              <a:rPr lang="en-US" sz="2400" dirty="0"/>
              <a:t>Evocative words</a:t>
            </a:r>
          </a:p>
          <a:p>
            <a:r>
              <a:rPr lang="en-US" sz="2400" dirty="0"/>
              <a:t>Words that begin with “</a:t>
            </a:r>
            <a:r>
              <a:rPr lang="en-US" sz="2400" dirty="0" err="1"/>
              <a:t>i</a:t>
            </a:r>
            <a:r>
              <a:rPr lang="en-US" sz="2400" dirty="0"/>
              <a:t>”</a:t>
            </a:r>
          </a:p>
          <a:p>
            <a:r>
              <a:rPr lang="en-US" sz="2400" dirty="0"/>
              <a:t>Short &amp; long</a:t>
            </a:r>
          </a:p>
          <a:p>
            <a:r>
              <a:rPr lang="en-US" sz="2400" dirty="0"/>
              <a:t>Rhythm </a:t>
            </a:r>
          </a:p>
          <a:p>
            <a:endParaRPr lang="en-US" sz="2400" dirty="0"/>
          </a:p>
          <a:p>
            <a:endParaRPr lang="en-US" sz="2400" dirty="0"/>
          </a:p>
          <a:p>
            <a:endParaRPr lang="en-US" sz="2400" dirty="0"/>
          </a:p>
        </p:txBody>
      </p:sp>
    </p:spTree>
    <p:extLst>
      <p:ext uri="{BB962C8B-B14F-4D97-AF65-F5344CB8AC3E}">
        <p14:creationId xmlns:p14="http://schemas.microsoft.com/office/powerpoint/2010/main" val="3834296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8771</TotalTime>
  <Words>963</Words>
  <Application>Microsoft Office PowerPoint</Application>
  <PresentationFormat>Widescreen</PresentationFormat>
  <Paragraphs>88</Paragraphs>
  <Slides>22</Slides>
  <Notes>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Calibri Light</vt:lpstr>
      <vt:lpstr>Office Theme</vt:lpstr>
      <vt:lpstr>1_Office Theme</vt:lpstr>
      <vt:lpstr>John Matel – Virginia Tree Farm Foundation  www.jmafe.com  www.VirginiaTFF.org </vt:lpstr>
      <vt:lpstr>“We abuse land because we regard it as a commodity belonging to us. When we see land as a community to which we belong, we may begin to use it with love and respect.” </vt:lpstr>
      <vt:lpstr>What I am going to tell you? </vt:lpstr>
      <vt:lpstr>Telling the whole story </vt:lpstr>
      <vt:lpstr>Who cares and why do we care if they care?  Who are we talking to?  Social License to Operate</vt:lpstr>
      <vt:lpstr>You – me – us – we are the messengers and the message </vt:lpstr>
      <vt:lpstr>-- Talk about what you know -- Engage at as many levels as you can: touch, sight, sound, smell, even taste.  --  Tell them only as much as they can believe.                                  Human ecology</vt:lpstr>
      <vt:lpstr>Dunbar number </vt:lpstr>
      <vt:lpstr>Wild Card # 1 - words &amp; numbers</vt:lpstr>
      <vt:lpstr>People </vt:lpstr>
      <vt:lpstr>-- What you hoped to say doesn’t matter    -- What you said doesn’t matter  -- It doesn’t even matter what they heard.   What matters is what they remember AND what they integrate into their mental ecology.</vt:lpstr>
      <vt:lpstr>Wild Card # 2 - Some contrasts </vt:lpstr>
      <vt:lpstr>What works</vt:lpstr>
      <vt:lpstr>Inclusive &amp; Exclusive  -  Communities are inclusive for members and exclusive for others. You attract nobody if you appeal to everybody. You have to earn membership in any community worth joining.  </vt:lpstr>
      <vt:lpstr>Yes, we have no bananas</vt:lpstr>
      <vt:lpstr>Wild Card # 3 – Framing </vt:lpstr>
      <vt:lpstr>Respect your “opponents”, who may be a once and future allies.  Why do they disagree? </vt:lpstr>
      <vt:lpstr>Concrete, Steel &amp; Wood</vt:lpstr>
      <vt:lpstr>Timber Technologies</vt:lpstr>
      <vt:lpstr>PowerPoint Presentation</vt:lpstr>
      <vt:lpstr>“There are two things that interest me: the relation of people to each other, and the relation of people to land.” – Aldo Leopold</vt:lpstr>
      <vt:lpstr>John Matel – Virginia Tree Farm Foundation  www.jmafe.com  www.VirginiaTFF.org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Telling the story</dc:title>
  <dc:creator>John Matel</dc:creator>
  <cp:lastModifiedBy>John Matel</cp:lastModifiedBy>
  <cp:revision>68</cp:revision>
  <dcterms:created xsi:type="dcterms:W3CDTF">2018-01-01T05:55:05Z</dcterms:created>
  <dcterms:modified xsi:type="dcterms:W3CDTF">2018-01-07T19:21:06Z</dcterms:modified>
</cp:coreProperties>
</file>