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90" r:id="rId6"/>
    <p:sldId id="288" r:id="rId7"/>
    <p:sldId id="282" r:id="rId8"/>
    <p:sldId id="289" r:id="rId9"/>
    <p:sldId id="258" r:id="rId10"/>
    <p:sldId id="257" r:id="rId11"/>
    <p:sldId id="259" r:id="rId12"/>
    <p:sldId id="279" r:id="rId13"/>
    <p:sldId id="291" r:id="rId14"/>
    <p:sldId id="262" r:id="rId15"/>
    <p:sldId id="263" r:id="rId16"/>
    <p:sldId id="264" r:id="rId17"/>
    <p:sldId id="265" r:id="rId18"/>
    <p:sldId id="266" r:id="rId19"/>
    <p:sldId id="270" r:id="rId20"/>
    <p:sldId id="272" r:id="rId21"/>
    <p:sldId id="274" r:id="rId22"/>
    <p:sldId id="275" r:id="rId23"/>
    <p:sldId id="292" r:id="rId24"/>
    <p:sldId id="293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DBD55-6B01-4175-AE65-84559F588F77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867400"/>
            <a:ext cx="5486400" cy="762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Social Media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US Capitol on April 10, 2009 at around 8:3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0145" r="20145"/>
          <a:stretch>
            <a:fillRect/>
          </a:stretch>
        </p:blipFill>
        <p:spPr bwMode="auto">
          <a:xfrm>
            <a:off x="838199" y="381000"/>
            <a:ext cx="7243233" cy="543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Technologies </a:t>
            </a:r>
            <a:r>
              <a:rPr lang="en-US" sz="2400" dirty="0"/>
              <a:t>are </a:t>
            </a:r>
            <a:r>
              <a:rPr lang="en-US" sz="2400" dirty="0" smtClean="0"/>
              <a:t>new; human relations is old.  Our “new” methods return </a:t>
            </a:r>
            <a:r>
              <a:rPr lang="en-US" sz="2400" dirty="0"/>
              <a:t>to </a:t>
            </a:r>
            <a:r>
              <a:rPr lang="en-US" sz="2400" dirty="0" smtClean="0"/>
              <a:t>an earlier age </a:t>
            </a:r>
            <a:r>
              <a:rPr lang="en-US" sz="2400" dirty="0"/>
              <a:t>when communication was </a:t>
            </a:r>
            <a:r>
              <a:rPr lang="en-US" sz="2400" dirty="0" smtClean="0"/>
              <a:t>engaged, individualized</a:t>
            </a:r>
            <a:r>
              <a:rPr lang="en-US" sz="2400" dirty="0"/>
              <a:t>, </a:t>
            </a:r>
            <a:r>
              <a:rPr lang="en-US" sz="2400" dirty="0" smtClean="0"/>
              <a:t>personal, two-way and </a:t>
            </a:r>
            <a:r>
              <a:rPr lang="en-US" sz="2400" dirty="0"/>
              <a:t>interactive. 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6388" name="Picture 4" descr="Jane Stillwater in Iraq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5584" r="15584"/>
          <a:stretch>
            <a:fillRect/>
          </a:stretch>
        </p:blipFill>
        <p:spPr bwMode="auto">
          <a:xfrm>
            <a:off x="533400" y="1143000"/>
            <a:ext cx="8102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body" sz="half" idx="2"/>
          </p:nvPr>
        </p:nvSpPr>
        <p:spPr>
          <a:xfrm>
            <a:off x="457200" y="4876800"/>
            <a:ext cx="8305800" cy="1524000"/>
          </a:xfrm>
        </p:spPr>
        <p:txBody>
          <a:bodyPr>
            <a:normAutofit fontScale="97500"/>
          </a:bodyPr>
          <a:lstStyle/>
          <a:p>
            <a:pPr algn="just"/>
            <a:r>
              <a:rPr lang="en-US" sz="2800" dirty="0" smtClean="0"/>
              <a:t>Our new media is a restoration - a restoration on steroids that travels literally at the speed of light, but the lessons of anthropology  (people) trump technology (machines.)</a:t>
            </a:r>
            <a:endParaRPr lang="en-US" sz="2800" dirty="0"/>
          </a:p>
        </p:txBody>
      </p:sp>
      <p:pic>
        <p:nvPicPr>
          <p:cNvPr id="14338" name="Picture 2" descr="John Matel cheering Rome in Jarash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426" r="6426"/>
          <a:stretch>
            <a:fillRect/>
          </a:stretch>
        </p:blipFill>
        <p:spPr bwMode="auto">
          <a:xfrm>
            <a:off x="1295400" y="240109"/>
            <a:ext cx="64770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Harder to know your audience 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81400"/>
            <a:ext cx="8305800" cy="25908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It used to be easy to find people who connect and influence others. We looked for editors, teachers, celebrities and we tried to get them while they were young.  </a:t>
            </a:r>
          </a:p>
          <a:p>
            <a:pPr algn="just"/>
            <a:r>
              <a:rPr lang="en-US" sz="2400" dirty="0" smtClean="0"/>
              <a:t>Now we often cannot know who is influential until AFTER they have shown influence. </a:t>
            </a:r>
          </a:p>
          <a:p>
            <a:pPr algn="just"/>
            <a:r>
              <a:rPr lang="en-US" sz="2400" dirty="0" smtClean="0"/>
              <a:t> We don’t know if their influence is just a one-time deal or persistent.   A dynamic analysis of your audience is more crucial than ever. </a:t>
            </a:r>
            <a:endParaRPr lang="en-US" sz="2400" dirty="0"/>
          </a:p>
        </p:txBody>
      </p:sp>
      <p:pic>
        <p:nvPicPr>
          <p:cNvPr id="1026" name="Picture 2" descr="http://johnsonmatel.com/2009/September/rally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785" b="15785"/>
          <a:stretch>
            <a:fillRect/>
          </a:stretch>
        </p:blipFill>
        <p:spPr bwMode="auto">
          <a:xfrm>
            <a:off x="475552" y="838200"/>
            <a:ext cx="7982648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81600"/>
            <a:ext cx="83058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What’s a PAO to do with the New Media?</a:t>
            </a:r>
            <a:endParaRPr lang="en-US" sz="3600" dirty="0"/>
          </a:p>
        </p:txBody>
      </p:sp>
      <p:pic>
        <p:nvPicPr>
          <p:cNvPr id="37890" name="Picture 2" descr="Parana Pine at Valor Florestal in Parana State Brazil on May 11, 200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1286" r="21286"/>
          <a:stretch>
            <a:fillRect/>
          </a:stretch>
        </p:blipFill>
        <p:spPr bwMode="auto">
          <a:xfrm>
            <a:off x="457200" y="0"/>
            <a:ext cx="8153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Sunset on Washington Monumen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893" r="7893"/>
          <a:stretch>
            <a:fillRect/>
          </a:stretch>
        </p:blipFill>
        <p:spPr bwMode="auto">
          <a:xfrm>
            <a:off x="0" y="2097"/>
            <a:ext cx="9144000" cy="4950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body" sz="half" idx="2"/>
          </p:nvPr>
        </p:nvSpPr>
        <p:spPr>
          <a:xfrm flipH="1">
            <a:off x="152400" y="5029200"/>
            <a:ext cx="8763000" cy="1447800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Nobody </a:t>
            </a:r>
            <a:r>
              <a:rPr lang="en-US" sz="3200" dirty="0"/>
              <a:t>can ever keep up with all </a:t>
            </a:r>
            <a:r>
              <a:rPr lang="en-US" sz="3200" dirty="0" smtClean="0"/>
              <a:t>technology</a:t>
            </a:r>
            <a:r>
              <a:rPr lang="en-US" sz="3200" dirty="0"/>
              <a:t>. </a:t>
            </a:r>
            <a:r>
              <a:rPr lang="en-US" sz="3200" dirty="0" smtClean="0"/>
              <a:t>  You don’t </a:t>
            </a:r>
            <a:r>
              <a:rPr lang="en-US" sz="3200" dirty="0"/>
              <a:t>have </a:t>
            </a:r>
            <a:r>
              <a:rPr lang="en-US" sz="3200" dirty="0" smtClean="0"/>
              <a:t>to.  It is getting easier to </a:t>
            </a:r>
            <a:r>
              <a:rPr lang="en-US" sz="3200" b="1" i="1" dirty="0" smtClean="0"/>
              <a:t>use.</a:t>
            </a:r>
            <a:r>
              <a:rPr lang="en-US" sz="3200" dirty="0" smtClean="0"/>
              <a:t>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unn Loring Metro stop, Vienna VA on a rainy day January 7, 200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042" r="3042"/>
          <a:stretch>
            <a:fillRect/>
          </a:stretch>
        </p:blipFill>
        <p:spPr bwMode="auto">
          <a:xfrm>
            <a:off x="28281" y="0"/>
            <a:ext cx="9115719" cy="472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876800"/>
            <a:ext cx="7924800" cy="167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 Let’s talk a little about the </a:t>
            </a:r>
            <a:r>
              <a:rPr lang="en-US" sz="2800" b="1" dirty="0" smtClean="0"/>
              <a:t>social</a:t>
            </a:r>
            <a:r>
              <a:rPr lang="en-US" sz="2800" dirty="0" smtClean="0"/>
              <a:t> – human aspects of the new media.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http://johnsonmatel.com/2009/May/Sao_Paulo/sidewalk_cafe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856" r="856"/>
          <a:stretch>
            <a:fillRect/>
          </a:stretch>
        </p:blipFill>
        <p:spPr bwMode="auto">
          <a:xfrm>
            <a:off x="0" y="0"/>
            <a:ext cx="9144000" cy="472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876800"/>
            <a:ext cx="8763000" cy="16002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Humans are social creatures who make decisions in contexts of culture &amp; relationships. The new media has made this faster and broken down the barriers of distance.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029200"/>
            <a:ext cx="8610600" cy="15240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Information is almost free.  We now must find or create communities and social context for our message root &amp; be understood and information changed into knowledge.  </a:t>
            </a:r>
            <a:endParaRPr lang="en-US" sz="2800" dirty="0"/>
          </a:p>
        </p:txBody>
      </p:sp>
      <p:pic>
        <p:nvPicPr>
          <p:cNvPr id="14338" name="Picture 2" descr="Quail management field day lectur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823" r="13823"/>
          <a:stretch>
            <a:fillRect/>
          </a:stretch>
        </p:blipFill>
        <p:spPr bwMode="auto">
          <a:xfrm>
            <a:off x="990600" y="-15240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612775"/>
            <a:ext cx="6934200" cy="3959225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876800"/>
            <a:ext cx="8763000" cy="16764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This means ENGAGE - you participate and listen to your audience, now better called your community. Engagement means influencing your community but also being part of it and  willing to be influenced by others. </a:t>
            </a:r>
            <a:endParaRPr lang="en-US" sz="2800" dirty="0"/>
          </a:p>
        </p:txBody>
      </p:sp>
      <p:pic>
        <p:nvPicPr>
          <p:cNvPr id="5" name="Picture 4" descr="http://johnsonmatel.com/2008jan_files/jan24hunc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johnsonmatel.com/2008may_files/Petra/donkeystagin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378" r="9378"/>
          <a:stretch>
            <a:fillRect/>
          </a:stretch>
        </p:blipFill>
        <p:spPr bwMode="auto">
          <a:xfrm>
            <a:off x="0" y="-272084"/>
            <a:ext cx="9144000" cy="552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34000"/>
            <a:ext cx="9144000" cy="1295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/>
              <a:t>Iterative  - </a:t>
            </a:r>
            <a:r>
              <a:rPr lang="en-US" sz="2800" dirty="0" smtClean="0"/>
              <a:t>Success in new media means is continuous learning - an iterative   process- not a plan - and a never ending  journey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7772400" cy="685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100" dirty="0" smtClean="0">
                <a:latin typeface="+mn-lt"/>
              </a:rPr>
              <a:t>Not a “how-to” course: the way ahead may be twisted, rough and steep</a:t>
            </a:r>
            <a:endParaRPr lang="en-US" dirty="0"/>
          </a:p>
        </p:txBody>
      </p:sp>
      <p:pic>
        <p:nvPicPr>
          <p:cNvPr id="35842" name="Picture 2" descr="Grand Canyon trail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052" r="3052"/>
          <a:stretch>
            <a:fillRect/>
          </a:stretch>
        </p:blipFill>
        <p:spPr bwMode="auto">
          <a:xfrm>
            <a:off x="533400" y="41275"/>
            <a:ext cx="7619999" cy="571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johnsonmatel.com/2008August_files/kubaysah_aug_10/watermelon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085" y="0"/>
            <a:ext cx="9223085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219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Community</a:t>
            </a:r>
            <a:r>
              <a:rPr lang="en-US" sz="2800" dirty="0" smtClean="0"/>
              <a:t> - Build a community &amp; be part of a community.   Figure out what you can contribute and do it.  Remember people make decisions in the contexts of their relationships.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5240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latin typeface="+mn-lt"/>
              </a:rPr>
              <a:t>Inclusive &amp; Exclusive  -</a:t>
            </a:r>
            <a:r>
              <a:rPr lang="en-US" sz="2800" dirty="0" smtClean="0">
                <a:latin typeface="+mn-lt"/>
              </a:rPr>
              <a:t>  Communities are inclusive for members and exclusive for others. You attract nobody if you appeal to everybody. You have to earn membership in any community worth joining.  </a:t>
            </a:r>
            <a:endParaRPr lang="en-US" sz="2800" dirty="0">
              <a:latin typeface="+mn-lt"/>
            </a:endParaRPr>
          </a:p>
        </p:txBody>
      </p:sp>
      <p:pic>
        <p:nvPicPr>
          <p:cNvPr id="31746" name="Picture 2" descr="http://johnsonmatel.com/2008_September/Leaving_iraq/1fla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46" y="0"/>
            <a:ext cx="9059254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81000"/>
            <a:ext cx="3429000" cy="5867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Personal – or at least personalized.   Editors  and marketers  have tried for years to homogenize for the mass market.   Niche markets – and social media is a series of niche markets – requires personality. </a:t>
            </a:r>
            <a:endParaRPr lang="en-US" sz="2800" dirty="0">
              <a:latin typeface="+mn-lt"/>
            </a:endParaRPr>
          </a:p>
        </p:txBody>
      </p:sp>
      <p:pic>
        <p:nvPicPr>
          <p:cNvPr id="32770" name="Picture 2" descr="http://johnsonmatel.com/2009/August/joe_Ted_Joh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-24982"/>
            <a:ext cx="4427366" cy="688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 How will the new PAO in Brazil use new media in public affairs?</a:t>
            </a:r>
            <a:endParaRPr lang="en-US" dirty="0"/>
          </a:p>
        </p:txBody>
      </p:sp>
      <p:pic>
        <p:nvPicPr>
          <p:cNvPr id="38914" name="Picture 2" descr="Rio de Janiero beach in 19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37854"/>
            <a:ext cx="9144000" cy="5320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seven things I will do: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830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engage before I explain</a:t>
            </a:r>
          </a:p>
          <a:p>
            <a:r>
              <a:rPr lang="en-US" dirty="0" smtClean="0"/>
              <a:t>integrate new media into everything AND integrate everything into new media</a:t>
            </a:r>
          </a:p>
          <a:p>
            <a:r>
              <a:rPr lang="en-US" dirty="0" smtClean="0"/>
              <a:t>favor sustainable effects over ephemeral crowds</a:t>
            </a:r>
          </a:p>
          <a:p>
            <a:r>
              <a:rPr lang="en-US" dirty="0" smtClean="0"/>
              <a:t>be willing to give up some control</a:t>
            </a:r>
          </a:p>
          <a:p>
            <a:r>
              <a:rPr lang="en-US" dirty="0" smtClean="0"/>
              <a:t>know that content &amp; </a:t>
            </a:r>
            <a:r>
              <a:rPr lang="en-US" smtClean="0"/>
              <a:t>human </a:t>
            </a:r>
            <a:r>
              <a:rPr lang="en-US" smtClean="0"/>
              <a:t>relationships </a:t>
            </a:r>
            <a:r>
              <a:rPr lang="en-US" dirty="0" smtClean="0"/>
              <a:t>trump technology </a:t>
            </a:r>
          </a:p>
          <a:p>
            <a:r>
              <a:rPr lang="en-US" dirty="0" smtClean="0"/>
              <a:t>be platform flexible</a:t>
            </a:r>
          </a:p>
          <a:p>
            <a:r>
              <a:rPr lang="en-US" dirty="0" smtClean="0"/>
              <a:t>try lots of things and know that some (most) will fail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www.johnsonmatel.com/blog1</a:t>
            </a:r>
            <a:endParaRPr lang="en-US" dirty="0"/>
          </a:p>
        </p:txBody>
      </p:sp>
      <p:pic>
        <p:nvPicPr>
          <p:cNvPr id="1026" name="Picture 2" descr="http://johnsonmatel.com/2008octdec_files/November/forest_nov2/5year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1628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title"/>
          </p:nvPr>
        </p:nvSpPr>
        <p:spPr>
          <a:xfrm>
            <a:off x="1792288" y="5562600"/>
            <a:ext cx="5486400" cy="457200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For our next trick</a:t>
            </a:r>
            <a:endParaRPr lang="en-US" sz="2800" b="0" dirty="0">
              <a:latin typeface="+mn-lt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24578" name="Picture 2" descr="http://johnsonmatel.com/2010/January/Flying_down_to_the_farms/Workers_laying_concrete_at_US_Institute_of_Peace_on_Jan_14_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43600"/>
            <a:ext cx="76962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b="0" dirty="0" smtClean="0"/>
              <a:t>The human equation: bridging the last three feet</a:t>
            </a:r>
            <a:endParaRPr lang="en-US" sz="2800" b="0" dirty="0"/>
          </a:p>
        </p:txBody>
      </p:sp>
      <p:pic>
        <p:nvPicPr>
          <p:cNvPr id="37890" name="Picture 2" descr="Edward R Murro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086600" cy="53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8915400" cy="1600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There is no  garden w/o a gardener.  You cannot outsource or compartmentalize your brains or your engagement  </a:t>
            </a:r>
            <a:endParaRPr lang="en-US" sz="3200" dirty="0"/>
          </a:p>
        </p:txBody>
      </p:sp>
      <p:pic>
        <p:nvPicPr>
          <p:cNvPr id="1026" name="Picture 2" descr="Flowers in John Marshall Park near Pennsylvania Ave on March 31, 200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5815" r="15815"/>
          <a:stretch>
            <a:fillRect/>
          </a:stretch>
        </p:blipFill>
        <p:spPr bwMode="auto">
          <a:xfrm>
            <a:off x="533400" y="182959"/>
            <a:ext cx="7924800" cy="4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10200"/>
            <a:ext cx="8534400" cy="1447800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/>
              <a:t>A learning organization:  the organization as a whole needs to learn and hang onto what individuals know.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Monkey studying Darwi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572" r="10572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0"/>
            <a:ext cx="9144000" cy="1295400"/>
          </a:xfrm>
        </p:spPr>
        <p:txBody>
          <a:bodyPr>
            <a:noAutofit/>
          </a:bodyPr>
          <a:lstStyle/>
          <a:p>
            <a:pPr algn="just"/>
            <a:r>
              <a:rPr lang="en-US" sz="2800" b="0" dirty="0" smtClean="0">
                <a:latin typeface="+mn-lt"/>
              </a:rPr>
              <a:t>There is no such thing as a global brand or a one-size fits all.  Even a ubiquitous &amp; simple product like Coca-Cola tastes different and is marketed differently around the world. </a:t>
            </a:r>
            <a:endParaRPr lang="en-US" sz="2800" b="0" dirty="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38914" name="Picture 2" descr="Arab Coke and Pep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37811" cy="484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Once you put something out there, it may stay for a long time and be interpreted in ways you had not imagined. </a:t>
            </a:r>
            <a:endParaRPr lang="en-US" sz="2800" dirty="0"/>
          </a:p>
        </p:txBody>
      </p:sp>
      <p:pic>
        <p:nvPicPr>
          <p:cNvPr id="39938" name="Picture 2" descr="pyramid and peopl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8516" r="18516"/>
          <a:stretch>
            <a:fillRect/>
          </a:stretch>
        </p:blipFill>
        <p:spPr bwMode="auto">
          <a:xfrm>
            <a:off x="0" y="-45641"/>
            <a:ext cx="9144000" cy="56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ilitaryimages.net/photopost/data/577/11nuremberg_mass19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037" r="5037"/>
          <a:stretch>
            <a:fillRect/>
          </a:stretch>
        </p:blipFill>
        <p:spPr bwMode="auto">
          <a:xfrm>
            <a:off x="-177800" y="1219200"/>
            <a:ext cx="93218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The mass media </a:t>
            </a:r>
            <a:r>
              <a:rPr lang="en-US" sz="3200" dirty="0" smtClean="0"/>
              <a:t>of the </a:t>
            </a:r>
            <a:r>
              <a:rPr lang="en-US" sz="3200" dirty="0"/>
              <a:t>20</a:t>
            </a:r>
            <a:r>
              <a:rPr lang="en-US" sz="3200" baseline="30000" dirty="0"/>
              <a:t>th</a:t>
            </a:r>
            <a:r>
              <a:rPr lang="en-US" sz="3200" dirty="0"/>
              <a:t> Century </a:t>
            </a:r>
            <a:r>
              <a:rPr lang="en-US" sz="3200" dirty="0" smtClean="0"/>
              <a:t>was the anomaly.  </a:t>
            </a:r>
            <a:r>
              <a:rPr lang="en-US" sz="3200" dirty="0"/>
              <a:t>It </a:t>
            </a:r>
            <a:r>
              <a:rPr lang="en-US" sz="3200" dirty="0" smtClean="0"/>
              <a:t>mashed individuals into “masses”. 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628</Words>
  <Application>Microsoft Office PowerPoint</Application>
  <PresentationFormat>On-screen Show (4:3)</PresentationFormat>
  <Paragraphs>35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Social Media</vt:lpstr>
      <vt:lpstr>Not a “how-to” course: the way ahead may be twisted, rough and steep</vt:lpstr>
      <vt:lpstr>For our next trick</vt:lpstr>
      <vt:lpstr> The human equation: bridging the last three feet</vt:lpstr>
      <vt:lpstr>There is no  garden w/o a gardener.  You cannot outsource or compartmentalize your brains or your engagement  </vt:lpstr>
      <vt:lpstr>A learning organization:  the organization as a whole needs to learn and hang onto what individuals know.  </vt:lpstr>
      <vt:lpstr>There is no such thing as a global brand or a one-size fits all.  Even a ubiquitous &amp; simple product like Coca-Cola tastes different and is marketed differently around the world. </vt:lpstr>
      <vt:lpstr>Once you put something out there, it may stay for a long time and be interpreted in ways you had not imagined. </vt:lpstr>
      <vt:lpstr>Slide 9</vt:lpstr>
      <vt:lpstr>Slide 10</vt:lpstr>
      <vt:lpstr>Slide 11</vt:lpstr>
      <vt:lpstr>Harder to know your audience </vt:lpstr>
      <vt:lpstr>What’s a PAO to do with the New Media?</vt:lpstr>
      <vt:lpstr>Slide 14</vt:lpstr>
      <vt:lpstr>Slide 15</vt:lpstr>
      <vt:lpstr>Slide 16</vt:lpstr>
      <vt:lpstr>Slide 17</vt:lpstr>
      <vt:lpstr>Slide 18</vt:lpstr>
      <vt:lpstr>Slide 19</vt:lpstr>
      <vt:lpstr>Community - Build a community &amp; be part of a community.   Figure out what you can contribute and do it.  Remember people make decisions in the contexts of their relationships. </vt:lpstr>
      <vt:lpstr>Inclusive &amp; Exclusive  -  Communities are inclusive for members and exclusive for others. You attract nobody if you appeal to everybody. You have to earn membership in any community worth joining.  </vt:lpstr>
      <vt:lpstr>Personal – or at least personalized.   Editors  and marketers  have tried for years to homogenize for the mass market.   Niche markets – and social media is a series of niche markets – requires personality. </vt:lpstr>
      <vt:lpstr>Case Study:  How will the new PAO in Brazil use new media in public affairs?</vt:lpstr>
      <vt:lpstr>The seven things I will do:</vt:lpstr>
      <vt:lpstr>Questions? www.johnsonmatel.com/blog1</vt:lpstr>
    </vt:vector>
  </TitlesOfParts>
  <Company>U.S. Department of State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ENM</dc:creator>
  <cp:lastModifiedBy>ENM</cp:lastModifiedBy>
  <cp:revision>129</cp:revision>
  <dcterms:created xsi:type="dcterms:W3CDTF">2009-09-10T19:55:41Z</dcterms:created>
  <dcterms:modified xsi:type="dcterms:W3CDTF">2010-03-25T22:12:08Z</dcterms:modified>
</cp:coreProperties>
</file>