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2" r:id="rId5"/>
    <p:sldId id="286" r:id="rId6"/>
    <p:sldId id="290" r:id="rId7"/>
    <p:sldId id="257" r:id="rId8"/>
    <p:sldId id="259" r:id="rId9"/>
    <p:sldId id="279" r:id="rId10"/>
    <p:sldId id="264" r:id="rId11"/>
    <p:sldId id="265" r:id="rId12"/>
    <p:sldId id="294" r:id="rId13"/>
    <p:sldId id="266" r:id="rId14"/>
    <p:sldId id="296" r:id="rId15"/>
    <p:sldId id="295" r:id="rId16"/>
    <p:sldId id="297" r:id="rId17"/>
    <p:sldId id="272" r:id="rId18"/>
    <p:sldId id="274" r:id="rId19"/>
    <p:sldId id="275" r:id="rId20"/>
    <p:sldId id="270" r:id="rId21"/>
    <p:sldId id="292" r:id="rId22"/>
    <p:sldId id="298" r:id="rId23"/>
    <p:sldId id="299" r:id="rId24"/>
    <p:sldId id="293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BD55-6B01-4175-AE65-84559F588F77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DBD55-6B01-4175-AE65-84559F588F77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CED1-4713-4FC5-8499-98E30CB09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172200"/>
            <a:ext cx="8610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The Changin</a:t>
            </a:r>
            <a:r>
              <a:rPr lang="en-US" sz="4000" dirty="0" smtClean="0"/>
              <a:t>g Media Landscape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Capitol in springtime looking from S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461" r="11461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http://johnsonmatel.com/2009/May/Sao_Paulo/sidewalk_cafe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856" r="856"/>
          <a:stretch>
            <a:fillRect/>
          </a:stretch>
        </p:blipFill>
        <p:spPr bwMode="auto">
          <a:xfrm>
            <a:off x="0" y="0"/>
            <a:ext cx="9144000" cy="472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876800"/>
            <a:ext cx="8763000" cy="1600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Humans are social creatures who make decisions in contexts of </a:t>
            </a:r>
            <a:r>
              <a:rPr lang="en-US" sz="3600" dirty="0" smtClean="0"/>
              <a:t>their culture </a:t>
            </a:r>
            <a:r>
              <a:rPr lang="en-US" sz="3600" dirty="0" smtClean="0"/>
              <a:t>&amp; </a:t>
            </a:r>
            <a:r>
              <a:rPr lang="en-US" sz="3600" dirty="0" smtClean="0"/>
              <a:t>relationships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029200"/>
            <a:ext cx="8610600" cy="15240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Information is almost </a:t>
            </a:r>
            <a:r>
              <a:rPr lang="en-US" sz="2800" dirty="0" smtClean="0"/>
              <a:t>free and a wealth of information creates a poverty of attention. We </a:t>
            </a:r>
            <a:r>
              <a:rPr lang="en-US" sz="2800" dirty="0" smtClean="0"/>
              <a:t>now must find or create </a:t>
            </a:r>
            <a:r>
              <a:rPr lang="en-US" sz="2800" dirty="0" smtClean="0"/>
              <a:t>social </a:t>
            </a:r>
            <a:r>
              <a:rPr lang="en-US" sz="2800" dirty="0" smtClean="0"/>
              <a:t>context for our </a:t>
            </a:r>
            <a:r>
              <a:rPr lang="en-US" sz="2800" dirty="0" smtClean="0"/>
              <a:t>message to get attention.  </a:t>
            </a:r>
            <a:endParaRPr lang="en-US" sz="2800" dirty="0"/>
          </a:p>
        </p:txBody>
      </p:sp>
      <p:pic>
        <p:nvPicPr>
          <p:cNvPr id="14338" name="Picture 2" descr="Quail management field day lectur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823" r="13823"/>
          <a:stretch>
            <a:fillRect/>
          </a:stretch>
        </p:blipFill>
        <p:spPr bwMode="auto">
          <a:xfrm>
            <a:off x="990600" y="-15240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7912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Understand - Everything has rules and patterns </a:t>
            </a:r>
            <a:endParaRPr lang="en-US" sz="3600" dirty="0"/>
          </a:p>
        </p:txBody>
      </p:sp>
      <p:pic>
        <p:nvPicPr>
          <p:cNvPr id="38914" name="Picture 2" descr="Monopoly, Polish version &quot;start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930" r="13930"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6934200" cy="3959225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486400"/>
            <a:ext cx="8763000" cy="12192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ENGAGE </a:t>
            </a:r>
            <a:r>
              <a:rPr lang="en-US" sz="2800" dirty="0" smtClean="0"/>
              <a:t>- </a:t>
            </a:r>
            <a:r>
              <a:rPr lang="en-US" sz="2800" dirty="0" smtClean="0"/>
              <a:t>influencing </a:t>
            </a:r>
            <a:r>
              <a:rPr lang="en-US" sz="2800" dirty="0" smtClean="0"/>
              <a:t>your community but also being part of it and  willing to be </a:t>
            </a:r>
            <a:r>
              <a:rPr lang="en-US" sz="2800" dirty="0" smtClean="0"/>
              <a:t>influenced.  You also have to get out – physically – and meet people where they are. </a:t>
            </a:r>
            <a:endParaRPr lang="en-US" sz="2800" dirty="0"/>
          </a:p>
        </p:txBody>
      </p:sp>
      <p:pic>
        <p:nvPicPr>
          <p:cNvPr id="5" name="Picture 4" descr="http://johnsonmatel.com/2008jan_files/jan24hun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867400"/>
            <a:ext cx="91440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Inform – turn information into useful knowledge </a:t>
            </a:r>
            <a:endParaRPr lang="en-US" sz="3600" dirty="0"/>
          </a:p>
        </p:txBody>
      </p:sp>
      <p:pic>
        <p:nvPicPr>
          <p:cNvPr id="40962" name="Picture 2" descr="Two man sa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240" r="12240"/>
          <a:stretch>
            <a:fillRect/>
          </a:stretch>
        </p:blipFill>
        <p:spPr bwMode="auto">
          <a:xfrm>
            <a:off x="0" y="79816"/>
            <a:ext cx="8991600" cy="563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5626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Interpret   </a:t>
            </a:r>
            <a:endParaRPr lang="en-US" sz="4000" dirty="0"/>
          </a:p>
        </p:txBody>
      </p:sp>
      <p:pic>
        <p:nvPicPr>
          <p:cNvPr id="39940" name="Picture 4" descr="Fire in the loblolly pine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673" r="13673"/>
          <a:stretch>
            <a:fillRect/>
          </a:stretch>
        </p:blipFill>
        <p:spPr bwMode="auto">
          <a:xfrm>
            <a:off x="0" y="0"/>
            <a:ext cx="9144000" cy="561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 descr="Open woods providing good wildlife habitat on farm in Virgin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009" r="13009"/>
          <a:stretch>
            <a:fillRect/>
          </a:stretch>
        </p:blipFill>
        <p:spPr bwMode="auto">
          <a:xfrm>
            <a:off x="-32279" y="0"/>
            <a:ext cx="91762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johnsonmatel.com/2008August_files/kubaysah_aug_10/watermelon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085" y="0"/>
            <a:ext cx="9223085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219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Build </a:t>
            </a:r>
            <a:r>
              <a:rPr lang="en-US" sz="2800" dirty="0" smtClean="0"/>
              <a:t>a community &amp; be part of a community.   Figure out what you can contribute and do it.  Remember people make decisions in the contexts of their relationships.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5240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latin typeface="+mn-lt"/>
              </a:rPr>
              <a:t>Inclusive &amp; Exclusive  -</a:t>
            </a:r>
            <a:r>
              <a:rPr lang="en-US" sz="2800" dirty="0" smtClean="0">
                <a:latin typeface="+mn-lt"/>
              </a:rPr>
              <a:t>  Communities are inclusive for members and exclusive for others. You attract nobody if you appeal to everybody. You have to earn membership in any community worth joining.  </a:t>
            </a:r>
            <a:endParaRPr lang="en-US" sz="2800" dirty="0">
              <a:latin typeface="+mn-lt"/>
            </a:endParaRPr>
          </a:p>
        </p:txBody>
      </p:sp>
      <p:pic>
        <p:nvPicPr>
          <p:cNvPr id="31746" name="Picture 2" descr="http://johnsonmatel.com/2008_September/Leaving_iraq/1fla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46" y="0"/>
            <a:ext cx="9059254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81000"/>
            <a:ext cx="3429000" cy="5867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Personal – or at least personalized.   Editors  and marketers  have tried for years to homogenize for the mass market.   Niche markets – and social media is a series of niche markets – requires personality. </a:t>
            </a:r>
            <a:endParaRPr lang="en-US" sz="2800" dirty="0">
              <a:latin typeface="+mn-lt"/>
            </a:endParaRPr>
          </a:p>
        </p:txBody>
      </p:sp>
      <p:pic>
        <p:nvPicPr>
          <p:cNvPr id="32770" name="Picture 2" descr="http://johnsonmatel.com/2009/August/joe_Ted_Joh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-24982"/>
            <a:ext cx="4427366" cy="688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67400"/>
            <a:ext cx="8229600" cy="685800"/>
          </a:xfrm>
        </p:spPr>
        <p:txBody>
          <a:bodyPr>
            <a:normAutofit/>
          </a:bodyPr>
          <a:lstStyle/>
          <a:p>
            <a:pPr algn="just"/>
            <a:r>
              <a:rPr lang="en-US" sz="3100" dirty="0" smtClean="0">
                <a:latin typeface="+mn-lt"/>
              </a:rPr>
              <a:t>Everything is always becoming something else</a:t>
            </a:r>
            <a:endParaRPr lang="en-US" dirty="0"/>
          </a:p>
        </p:txBody>
      </p:sp>
      <p:pic>
        <p:nvPicPr>
          <p:cNvPr id="24578" name="Picture 2" descr="john matel using walking sticks at Grand Canyo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462" r="4462"/>
          <a:stretch>
            <a:fillRect/>
          </a:stretch>
        </p:blipFill>
        <p:spPr bwMode="auto">
          <a:xfrm>
            <a:off x="0" y="-45641"/>
            <a:ext cx="914400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johnsonmatel.com/2008may_files/Petra/donkeystagin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378" r="9378"/>
          <a:stretch>
            <a:fillRect/>
          </a:stretch>
        </p:blipFill>
        <p:spPr bwMode="auto">
          <a:xfrm>
            <a:off x="0" y="-272084"/>
            <a:ext cx="9144000" cy="552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34000"/>
            <a:ext cx="9144000" cy="1295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Reiterate – </a:t>
            </a:r>
            <a:r>
              <a:rPr lang="en-US" sz="2800" dirty="0" smtClean="0"/>
              <a:t>Success </a:t>
            </a:r>
            <a:r>
              <a:rPr lang="en-US" sz="2800" dirty="0" smtClean="0"/>
              <a:t>is </a:t>
            </a:r>
            <a:r>
              <a:rPr lang="en-US" sz="2800" dirty="0" smtClean="0"/>
              <a:t>continuous learning - an iterative   process- not a plan - and a never ending  journey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 How will the new PAO in Brazil use new media in public affairs?</a:t>
            </a:r>
            <a:endParaRPr lang="en-US" dirty="0"/>
          </a:p>
        </p:txBody>
      </p:sp>
      <p:pic>
        <p:nvPicPr>
          <p:cNvPr id="3074" name="Picture 2" descr="Sao Paulo Brazil skyline on May 15, 2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1"/>
            <a:ext cx="9144000" cy="3950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First let me go through the PAO fail list from a friend and mentor, Brian Carlson.  He wrote it a while back, but it still makes sense.</a:t>
            </a:r>
            <a:endParaRPr lang="en-US" sz="2800" dirty="0"/>
          </a:p>
        </p:txBody>
      </p:sp>
      <p:pic>
        <p:nvPicPr>
          <p:cNvPr id="3" name="Picture 2" descr="f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18338"/>
            <a:ext cx="8468523" cy="531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You fail as a  PAO if…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You spend more time each day in front of a computer than in front of people;</a:t>
            </a:r>
          </a:p>
          <a:p>
            <a:r>
              <a:rPr lang="en-US" sz="7200" dirty="0" smtClean="0"/>
              <a:t>You are produce a translation summary of the news media each morning -  instead of briefing the Ambassador in person; </a:t>
            </a:r>
          </a:p>
          <a:p>
            <a:r>
              <a:rPr lang="en-US" sz="7200" dirty="0" smtClean="0"/>
              <a:t>You can’t name the fiction writer the host nation is most proud of;</a:t>
            </a:r>
          </a:p>
          <a:p>
            <a:r>
              <a:rPr lang="en-US" sz="7200" dirty="0" smtClean="0"/>
              <a:t> Your post’s daily media summary covers the newspapers, but not radio or television;</a:t>
            </a:r>
          </a:p>
          <a:p>
            <a:r>
              <a:rPr lang="en-US" sz="7200" dirty="0" smtClean="0"/>
              <a:t>You don’t run any analytics on the embassy website</a:t>
            </a:r>
          </a:p>
          <a:p>
            <a:r>
              <a:rPr lang="en-US" sz="7200" dirty="0" smtClean="0"/>
              <a:t>You think receptions are useless because can’t think of something to ask the host nation guests about; </a:t>
            </a:r>
          </a:p>
          <a:p>
            <a:r>
              <a:rPr lang="en-US" sz="7200" dirty="0" smtClean="0"/>
              <a:t>You use terms like ‘positive’ and ‘negative’ news coverage instead of ‘accurate’ and ‘inaccurate’ news coverage (we’re not marketing a toaster) </a:t>
            </a:r>
          </a:p>
          <a:p>
            <a:r>
              <a:rPr lang="en-US" sz="7200" dirty="0" smtClean="0"/>
              <a:t>You keep your office TV tuned on one news channel; </a:t>
            </a:r>
          </a:p>
          <a:p>
            <a:r>
              <a:rPr lang="en-US" sz="7200" dirty="0" smtClean="0"/>
              <a:t>You’ve never attended a play or live theater performed in the host nation language;</a:t>
            </a:r>
          </a:p>
          <a:p>
            <a:r>
              <a:rPr lang="en-US" sz="7200" dirty="0" smtClean="0"/>
              <a:t>You are  only asked to contribute to the Ambassador’s guest lists, not to attend;</a:t>
            </a:r>
          </a:p>
          <a:p>
            <a:r>
              <a:rPr lang="en-US" sz="7200" dirty="0" smtClean="0"/>
              <a:t>You don’t have any Google alerts set up;</a:t>
            </a:r>
          </a:p>
          <a:p>
            <a:r>
              <a:rPr lang="en-US" sz="7200" dirty="0" smtClean="0"/>
              <a:t>You don’t have at least one substantive conversation a day with someone who is not an American, not a USG employee, and not a third country diplomat.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seven things I will do: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830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engage before I explain</a:t>
            </a:r>
          </a:p>
          <a:p>
            <a:r>
              <a:rPr lang="en-US" dirty="0" smtClean="0"/>
              <a:t>integrate new media into everything AND integrate everything into new media</a:t>
            </a:r>
          </a:p>
          <a:p>
            <a:r>
              <a:rPr lang="en-US" dirty="0" smtClean="0"/>
              <a:t>favor sustainable effects over ephemeral crowds</a:t>
            </a:r>
          </a:p>
          <a:p>
            <a:r>
              <a:rPr lang="en-US" dirty="0" smtClean="0"/>
              <a:t>be willing to give up some control</a:t>
            </a:r>
          </a:p>
          <a:p>
            <a:r>
              <a:rPr lang="en-US" dirty="0" smtClean="0"/>
              <a:t>know that content &amp; human relationships trump technology </a:t>
            </a:r>
          </a:p>
          <a:p>
            <a:r>
              <a:rPr lang="en-US" dirty="0" smtClean="0"/>
              <a:t>be platform flexible</a:t>
            </a:r>
          </a:p>
          <a:p>
            <a:r>
              <a:rPr lang="en-US" dirty="0" smtClean="0"/>
              <a:t>try lots of things and know that some (most) will fail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www.johnsonmatel.com/blog1</a:t>
            </a:r>
            <a:endParaRPr lang="en-US" dirty="0"/>
          </a:p>
        </p:txBody>
      </p:sp>
      <p:pic>
        <p:nvPicPr>
          <p:cNvPr id="1026" name="Picture 2" descr="http://johnsonmatel.com/2008octdec_files/November/forest_nov2/5year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1628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>
                <a:latin typeface="+mn-lt"/>
              </a:rPr>
              <a:t>Portfolio or Toolbox Strategy (for an uncertain world)</a:t>
            </a:r>
            <a:endParaRPr lang="en-US" sz="4000" b="0" dirty="0">
              <a:latin typeface="+mn-l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24578" name="Picture 2" descr="http://johnsonmatel.com/2010/January/Flying_down_to_the_farms/Workers_laying_concrete_at_US_Institute_of_Peace_on_Jan_14_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9144000" cy="1295400"/>
          </a:xfrm>
        </p:spPr>
        <p:txBody>
          <a:bodyPr>
            <a:noAutofit/>
          </a:bodyPr>
          <a:lstStyle/>
          <a:p>
            <a:pPr algn="just"/>
            <a:r>
              <a:rPr lang="en-US" sz="2800" b="0" dirty="0" smtClean="0">
                <a:latin typeface="+mn-lt"/>
              </a:rPr>
              <a:t>There is no such thing as a global brand or a one-size fits all.  Even a ubiquitous &amp; simple product like Coca-Cola tastes different and is marketed differently around the world. </a:t>
            </a:r>
            <a:endParaRPr lang="en-US" sz="2800" b="0" dirty="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38914" name="Picture 2" descr="Arab Coke and Pep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37811" cy="484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43600"/>
            <a:ext cx="76962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b="0" dirty="0" smtClean="0"/>
              <a:t>The human equation: bridging the last three feet</a:t>
            </a:r>
            <a:endParaRPr lang="en-US" sz="2800" b="0" dirty="0"/>
          </a:p>
        </p:txBody>
      </p:sp>
      <p:pic>
        <p:nvPicPr>
          <p:cNvPr id="37890" name="Picture 2" descr="Edward R Murro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086600" cy="53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89154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There is no  garden w/o a gardener.  You cannot outsource or compartmentalize your brains or your engagement  </a:t>
            </a:r>
            <a:endParaRPr lang="en-US" sz="3200" dirty="0"/>
          </a:p>
        </p:txBody>
      </p:sp>
      <p:pic>
        <p:nvPicPr>
          <p:cNvPr id="21506" name="Picture 2" descr="Daisies on the Johnsonmatel farm in Brodnax V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834" r="15834"/>
          <a:stretch>
            <a:fillRect/>
          </a:stretch>
        </p:blipFill>
        <p:spPr bwMode="auto">
          <a:xfrm>
            <a:off x="0" y="-43259"/>
            <a:ext cx="91440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Technologies </a:t>
            </a:r>
            <a:r>
              <a:rPr lang="en-US" sz="2400" dirty="0"/>
              <a:t>are </a:t>
            </a:r>
            <a:r>
              <a:rPr lang="en-US" sz="2400" dirty="0" smtClean="0"/>
              <a:t>new; human relations is old.  Our “new” methods return </a:t>
            </a:r>
            <a:r>
              <a:rPr lang="en-US" sz="2400" dirty="0"/>
              <a:t>to </a:t>
            </a:r>
            <a:r>
              <a:rPr lang="en-US" sz="2400" dirty="0" smtClean="0"/>
              <a:t>an earlier age </a:t>
            </a:r>
            <a:r>
              <a:rPr lang="en-US" sz="2400" dirty="0"/>
              <a:t>when communication was </a:t>
            </a:r>
            <a:r>
              <a:rPr lang="en-US" sz="2400" dirty="0" smtClean="0"/>
              <a:t>engaged, individualized</a:t>
            </a:r>
            <a:r>
              <a:rPr lang="en-US" sz="2400" dirty="0"/>
              <a:t>, </a:t>
            </a:r>
            <a:r>
              <a:rPr lang="en-US" sz="2400" dirty="0" smtClean="0"/>
              <a:t>personal, two-way and </a:t>
            </a:r>
            <a:r>
              <a:rPr lang="en-US" sz="2400" dirty="0"/>
              <a:t>interactive. 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6388" name="Picture 4" descr="Jane Stillwater in Iraq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584" r="15584"/>
          <a:stretch>
            <a:fillRect/>
          </a:stretch>
        </p:blipFill>
        <p:spPr bwMode="auto">
          <a:xfrm>
            <a:off x="195792" y="1143000"/>
            <a:ext cx="864340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body" sz="half" idx="2"/>
          </p:nvPr>
        </p:nvSpPr>
        <p:spPr>
          <a:xfrm>
            <a:off x="457200" y="5562600"/>
            <a:ext cx="8305800" cy="1295400"/>
          </a:xfrm>
        </p:spPr>
        <p:txBody>
          <a:bodyPr>
            <a:normAutofit fontScale="97500"/>
          </a:bodyPr>
          <a:lstStyle/>
          <a:p>
            <a:pPr algn="ctr"/>
            <a:r>
              <a:rPr lang="en-US" sz="4000" dirty="0" smtClean="0"/>
              <a:t>The </a:t>
            </a:r>
            <a:r>
              <a:rPr lang="en-US" sz="4000" dirty="0" smtClean="0"/>
              <a:t>lessons of anthropology  (people) trump technology (machines.)</a:t>
            </a:r>
            <a:endParaRPr lang="en-US" sz="4000" dirty="0"/>
          </a:p>
        </p:txBody>
      </p:sp>
      <p:pic>
        <p:nvPicPr>
          <p:cNvPr id="14338" name="Picture 2" descr="John Matel cheering Rome in Jaras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426" r="6426"/>
          <a:stretch>
            <a:fillRect/>
          </a:stretch>
        </p:blipFill>
        <p:spPr bwMode="auto">
          <a:xfrm>
            <a:off x="0" y="0"/>
            <a:ext cx="9144000" cy="555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How does public diplomacy really work?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581400"/>
            <a:ext cx="9144000" cy="30480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Forget about mass marketing &amp; advertising analogies. We are not selling something as simple as a can of soda and we do not have th</a:t>
            </a:r>
            <a:r>
              <a:rPr lang="en-US" sz="2400" dirty="0" smtClean="0"/>
              <a:t>e resources to engage mass markets. We are not trying to build awareness (who is not aware of the U.S.?) and content DOES matter.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Public diplomacy is a mass networking proposition, where we build key relationships and use leverage to allow/encourage others to reach out, who in turn reach out … </a:t>
            </a:r>
            <a:endParaRPr lang="en-US" sz="2400" dirty="0"/>
          </a:p>
        </p:txBody>
      </p:sp>
      <p:pic>
        <p:nvPicPr>
          <p:cNvPr id="1026" name="Picture 2" descr="http://johnsonmatel.com/2009/September/rally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785" b="15785"/>
          <a:stretch>
            <a:fillRect/>
          </a:stretch>
        </p:blipFill>
        <p:spPr bwMode="auto">
          <a:xfrm>
            <a:off x="475552" y="838200"/>
            <a:ext cx="7982648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742</Words>
  <Application>Microsoft Office PowerPoint</Application>
  <PresentationFormat>On-screen Show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Changing Media Landscape</vt:lpstr>
      <vt:lpstr>Everything is always becoming something else</vt:lpstr>
      <vt:lpstr>Portfolio or Toolbox Strategy (for an uncertain world)</vt:lpstr>
      <vt:lpstr>There is no such thing as a global brand or a one-size fits all.  Even a ubiquitous &amp; simple product like Coca-Cola tastes different and is marketed differently around the world. </vt:lpstr>
      <vt:lpstr> The human equation: bridging the last three feet</vt:lpstr>
      <vt:lpstr>There is no  garden w/o a gardener.  You cannot outsource or compartmentalize your brains or your engagement  </vt:lpstr>
      <vt:lpstr>Slide 7</vt:lpstr>
      <vt:lpstr>Slide 8</vt:lpstr>
      <vt:lpstr>How does public diplomacy really work?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Build a community &amp; be part of a community.   Figure out what you can contribute and do it.  Remember people make decisions in the contexts of their relationships. </vt:lpstr>
      <vt:lpstr>Inclusive &amp; Exclusive  -  Communities are inclusive for members and exclusive for others. You attract nobody if you appeal to everybody. You have to earn membership in any community worth joining.  </vt:lpstr>
      <vt:lpstr>Personal – or at least personalized.   Editors  and marketers  have tried for years to homogenize for the mass market.   Niche markets – and social media is a series of niche markets – requires personality. </vt:lpstr>
      <vt:lpstr>Slide 20</vt:lpstr>
      <vt:lpstr>Case Study:  How will the new PAO in Brazil use new media in public affairs?</vt:lpstr>
      <vt:lpstr>First let me go through the PAO fail list from a friend and mentor, Brian Carlson.  He wrote it a while back, but it still makes sense.</vt:lpstr>
      <vt:lpstr>You fail as a  PAO if…</vt:lpstr>
      <vt:lpstr>The seven things I will do:</vt:lpstr>
      <vt:lpstr>Questions? www.johnsonmatel.com/blog1</vt:lpstr>
    </vt:vector>
  </TitlesOfParts>
  <Company>U.S. Department of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ENM</dc:creator>
  <cp:lastModifiedBy>ENM</cp:lastModifiedBy>
  <cp:revision>139</cp:revision>
  <dcterms:created xsi:type="dcterms:W3CDTF">2009-09-10T19:55:41Z</dcterms:created>
  <dcterms:modified xsi:type="dcterms:W3CDTF">2010-04-06T20:24:35Z</dcterms:modified>
</cp:coreProperties>
</file>